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78"/>
  </p:notesMasterIdLst>
  <p:sldIdLst>
    <p:sldId id="353" r:id="rId6"/>
    <p:sldId id="355" r:id="rId7"/>
    <p:sldId id="406" r:id="rId8"/>
    <p:sldId id="407" r:id="rId9"/>
    <p:sldId id="409" r:id="rId10"/>
    <p:sldId id="408" r:id="rId11"/>
    <p:sldId id="416" r:id="rId12"/>
    <p:sldId id="458" r:id="rId13"/>
    <p:sldId id="459" r:id="rId14"/>
    <p:sldId id="460" r:id="rId15"/>
    <p:sldId id="461" r:id="rId16"/>
    <p:sldId id="462" r:id="rId17"/>
    <p:sldId id="463" r:id="rId18"/>
    <p:sldId id="464" r:id="rId19"/>
    <p:sldId id="465" r:id="rId20"/>
    <p:sldId id="466" r:id="rId21"/>
    <p:sldId id="424" r:id="rId22"/>
    <p:sldId id="467" r:id="rId23"/>
    <p:sldId id="468" r:id="rId24"/>
    <p:sldId id="469" r:id="rId25"/>
    <p:sldId id="470" r:id="rId26"/>
    <p:sldId id="471" r:id="rId27"/>
    <p:sldId id="472" r:id="rId28"/>
    <p:sldId id="473" r:id="rId29"/>
    <p:sldId id="475" r:id="rId30"/>
    <p:sldId id="476" r:id="rId31"/>
    <p:sldId id="477" r:id="rId32"/>
    <p:sldId id="478" r:id="rId33"/>
    <p:sldId id="457" r:id="rId34"/>
    <p:sldId id="480" r:id="rId35"/>
    <p:sldId id="481" r:id="rId36"/>
    <p:sldId id="482" r:id="rId37"/>
    <p:sldId id="483" r:id="rId38"/>
    <p:sldId id="484" r:id="rId39"/>
    <p:sldId id="487" r:id="rId40"/>
    <p:sldId id="488" r:id="rId41"/>
    <p:sldId id="489" r:id="rId42"/>
    <p:sldId id="490" r:id="rId43"/>
    <p:sldId id="491" r:id="rId44"/>
    <p:sldId id="492" r:id="rId45"/>
    <p:sldId id="456" r:id="rId46"/>
    <p:sldId id="401" r:id="rId47"/>
    <p:sldId id="443" r:id="rId48"/>
    <p:sldId id="427" r:id="rId49"/>
    <p:sldId id="436" r:id="rId50"/>
    <p:sldId id="438" r:id="rId51"/>
    <p:sldId id="439" r:id="rId52"/>
    <p:sldId id="442" r:id="rId53"/>
    <p:sldId id="449" r:id="rId54"/>
    <p:sldId id="385" r:id="rId55"/>
    <p:sldId id="452" r:id="rId56"/>
    <p:sldId id="386" r:id="rId57"/>
    <p:sldId id="387" r:id="rId58"/>
    <p:sldId id="388" r:id="rId59"/>
    <p:sldId id="391" r:id="rId60"/>
    <p:sldId id="393" r:id="rId61"/>
    <p:sldId id="398" r:id="rId62"/>
    <p:sldId id="402" r:id="rId63"/>
    <p:sldId id="455" r:id="rId64"/>
    <p:sldId id="444" r:id="rId65"/>
    <p:sldId id="403" r:id="rId66"/>
    <p:sldId id="405" r:id="rId67"/>
    <p:sldId id="412" r:id="rId68"/>
    <p:sldId id="454" r:id="rId69"/>
    <p:sldId id="450" r:id="rId70"/>
    <p:sldId id="451" r:id="rId71"/>
    <p:sldId id="453" r:id="rId72"/>
    <p:sldId id="413" r:id="rId73"/>
    <p:sldId id="415" r:id="rId74"/>
    <p:sldId id="414" r:id="rId75"/>
    <p:sldId id="356" r:id="rId76"/>
    <p:sldId id="374" r:id="rId77"/>
  </p:sldIdLst>
  <p:sldSz cx="12192000" cy="6858000"/>
  <p:notesSz cx="6858000" cy="9144000"/>
  <p:embeddedFontLst>
    <p:embeddedFont>
      <p:font typeface="Calibri" panose="020F0502020204030204" pitchFamily="34" charset="0"/>
      <p:regular r:id="rId79"/>
      <p:bold r:id="rId80"/>
      <p:italic r:id="rId81"/>
      <p:boldItalic r:id="rId82"/>
    </p:embeddedFont>
    <p:embeddedFont>
      <p:font typeface="Oswald" pitchFamily="2" charset="77"/>
      <p:regular r:id="rId83"/>
      <p:bold r:id="rId84"/>
    </p:embeddedFont>
    <p:embeddedFont>
      <p:font typeface="Roboto" panose="02000000000000000000" pitchFamily="2" charset="0"/>
      <p:regular r:id="rId85"/>
      <p:bold r:id="rId86"/>
    </p:embeddedFont>
    <p:embeddedFont>
      <p:font typeface="Roboto Condensed" panose="02000000000000000000" pitchFamily="2" charset="0"/>
      <p:regular r:id="rId87"/>
      <p:bold r:id="rId88"/>
      <p:italic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4"/>
    <p:restoredTop sz="95921"/>
  </p:normalViewPr>
  <p:slideViewPr>
    <p:cSldViewPr snapToGrid="0" snapToObjects="1">
      <p:cViewPr varScale="1">
        <p:scale>
          <a:sx n="99" d="100"/>
          <a:sy n="99" d="100"/>
        </p:scale>
        <p:origin x="18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1.fntdata"/><Relationship Id="rId5" Type="http://schemas.openxmlformats.org/officeDocument/2006/relationships/slideMaster" Target="slideMasters/slideMaster1.xml"/><Relationship Id="rId90" Type="http://schemas.openxmlformats.org/officeDocument/2006/relationships/font" Target="fonts/font1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9.fntdata"/><Relationship Id="rId61" Type="http://schemas.openxmlformats.org/officeDocument/2006/relationships/slide" Target="slides/slide56.xml"/><Relationship Id="rId82"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14.07.2020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docs.aws.amazon.com/AWSSimpleQueueService/latest/APIReference/API_ListQueues.html"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hyperlink" Target="https://docs.aws.amazon.com/AWSSimpleQueueService/latest/SQSDeveloperGuide/sqs-batch-api-actions.html"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8.xml"/><Relationship Id="rId4" Type="http://schemas.openxmlformats.org/officeDocument/2006/relationships/image" Target="../media/image58.sv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illiasaveliev/image-viewer-containers"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Amazon Container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5" name="Picture 4">
            <a:extLst>
              <a:ext uri="{FF2B5EF4-FFF2-40B4-BE49-F238E27FC236}">
                <a16:creationId xmlns:a16="http://schemas.microsoft.com/office/drawing/2014/main" id="{FD2B5E87-B763-1C48-AAE9-269FCDD058DC}"/>
              </a:ext>
            </a:extLst>
          </p:cNvPr>
          <p:cNvPicPr>
            <a:picLocks noChangeAspect="1"/>
          </p:cNvPicPr>
          <p:nvPr/>
        </p:nvPicPr>
        <p:blipFill rotWithShape="1">
          <a:blip r:embed="rId2"/>
          <a:srcRect l="46154" t="15936" r="1153" b="6171"/>
          <a:stretch/>
        </p:blipFill>
        <p:spPr>
          <a:xfrm>
            <a:off x="1528762" y="1783914"/>
            <a:ext cx="9501189" cy="4690889"/>
          </a:xfrm>
          <a:prstGeom prst="rect">
            <a:avLst/>
          </a:prstGeom>
        </p:spPr>
      </p:pic>
    </p:spTree>
    <p:extLst>
      <p:ext uri="{BB962C8B-B14F-4D97-AF65-F5344CB8AC3E}">
        <p14:creationId xmlns:p14="http://schemas.microsoft.com/office/powerpoint/2010/main" val="326323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pic>
        <p:nvPicPr>
          <p:cNvPr id="7" name="Picture 2">
            <a:extLst>
              <a:ext uri="{FF2B5EF4-FFF2-40B4-BE49-F238E27FC236}">
                <a16:creationId xmlns:a16="http://schemas.microsoft.com/office/drawing/2014/main" id="{96050DCE-32DF-3840-9E9E-CA13A8BB9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752600"/>
            <a:ext cx="3352800" cy="335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0D2FBD-C905-9641-BC03-49734475D49C}"/>
              </a:ext>
            </a:extLst>
          </p:cNvPr>
          <p:cNvSpPr txBox="1"/>
          <p:nvPr/>
        </p:nvSpPr>
        <p:spPr>
          <a:xfrm>
            <a:off x="3596085" y="4843790"/>
            <a:ext cx="4999830" cy="523220"/>
          </a:xfrm>
          <a:prstGeom prst="rect">
            <a:avLst/>
          </a:prstGeom>
          <a:noFill/>
        </p:spPr>
        <p:txBody>
          <a:bodyPr wrap="none" rtlCol="0">
            <a:spAutoFit/>
          </a:bodyPr>
          <a:lstStyle/>
          <a:p>
            <a:r>
              <a:rPr lang="en-US" sz="2800" dirty="0"/>
              <a:t>Amazon Elastic Container Service</a:t>
            </a:r>
          </a:p>
        </p:txBody>
      </p:sp>
    </p:spTree>
    <p:extLst>
      <p:ext uri="{BB962C8B-B14F-4D97-AF65-F5344CB8AC3E}">
        <p14:creationId xmlns:p14="http://schemas.microsoft.com/office/powerpoint/2010/main" val="31729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6" name="Picture 5">
            <a:extLst>
              <a:ext uri="{FF2B5EF4-FFF2-40B4-BE49-F238E27FC236}">
                <a16:creationId xmlns:a16="http://schemas.microsoft.com/office/drawing/2014/main" id="{731DE1DA-D3F8-8D42-A7AA-EE38E160ABA3}"/>
              </a:ext>
            </a:extLst>
          </p:cNvPr>
          <p:cNvPicPr>
            <a:picLocks noChangeAspect="1"/>
          </p:cNvPicPr>
          <p:nvPr/>
        </p:nvPicPr>
        <p:blipFill rotWithShape="1">
          <a:blip r:embed="rId2"/>
          <a:srcRect l="5028" t="1220" r="5322" b="10888"/>
          <a:stretch/>
        </p:blipFill>
        <p:spPr>
          <a:xfrm>
            <a:off x="1855543" y="1822014"/>
            <a:ext cx="8715375" cy="4806274"/>
          </a:xfrm>
          <a:prstGeom prst="rect">
            <a:avLst/>
          </a:prstGeom>
        </p:spPr>
      </p:pic>
    </p:spTree>
    <p:extLst>
      <p:ext uri="{BB962C8B-B14F-4D97-AF65-F5344CB8AC3E}">
        <p14:creationId xmlns:p14="http://schemas.microsoft.com/office/powerpoint/2010/main" val="113879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pic>
        <p:nvPicPr>
          <p:cNvPr id="5" name="Picture 4">
            <a:extLst>
              <a:ext uri="{FF2B5EF4-FFF2-40B4-BE49-F238E27FC236}">
                <a16:creationId xmlns:a16="http://schemas.microsoft.com/office/drawing/2014/main" id="{83E5C9B1-666A-4E46-A7FC-CD07537CEFD1}"/>
              </a:ext>
            </a:extLst>
          </p:cNvPr>
          <p:cNvPicPr>
            <a:picLocks noChangeAspect="1"/>
          </p:cNvPicPr>
          <p:nvPr/>
        </p:nvPicPr>
        <p:blipFill rotWithShape="1">
          <a:blip r:embed="rId2"/>
          <a:srcRect l="7689" t="27445" r="12638" b="15142"/>
          <a:stretch/>
        </p:blipFill>
        <p:spPr>
          <a:xfrm>
            <a:off x="1237201" y="1898214"/>
            <a:ext cx="10438322" cy="4231123"/>
          </a:xfrm>
          <a:prstGeom prst="rect">
            <a:avLst/>
          </a:prstGeom>
        </p:spPr>
      </p:pic>
    </p:spTree>
    <p:extLst>
      <p:ext uri="{BB962C8B-B14F-4D97-AF65-F5344CB8AC3E}">
        <p14:creationId xmlns:p14="http://schemas.microsoft.com/office/powerpoint/2010/main" val="7156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Without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6" name="Picture 5">
            <a:extLst>
              <a:ext uri="{FF2B5EF4-FFF2-40B4-BE49-F238E27FC236}">
                <a16:creationId xmlns:a16="http://schemas.microsoft.com/office/drawing/2014/main" id="{B2EC02A1-4B6A-CB4B-AC18-7E5E7E7A35FE}"/>
              </a:ext>
            </a:extLst>
          </p:cNvPr>
          <p:cNvPicPr>
            <a:picLocks noChangeAspect="1"/>
          </p:cNvPicPr>
          <p:nvPr/>
        </p:nvPicPr>
        <p:blipFill rotWithShape="1">
          <a:blip r:embed="rId2"/>
          <a:srcRect l="49897" t="16151" r="13504" b="13874"/>
          <a:stretch/>
        </p:blipFill>
        <p:spPr>
          <a:xfrm>
            <a:off x="8801101" y="2457450"/>
            <a:ext cx="3028950" cy="3257550"/>
          </a:xfrm>
          <a:prstGeom prst="rect">
            <a:avLst/>
          </a:prstGeom>
        </p:spPr>
      </p:pic>
      <p:pic>
        <p:nvPicPr>
          <p:cNvPr id="7" name="Picture 6">
            <a:extLst>
              <a:ext uri="{FF2B5EF4-FFF2-40B4-BE49-F238E27FC236}">
                <a16:creationId xmlns:a16="http://schemas.microsoft.com/office/drawing/2014/main" id="{C1F7BA00-AF52-2347-9856-2B9E49F3A56D}"/>
              </a:ext>
            </a:extLst>
          </p:cNvPr>
          <p:cNvPicPr>
            <a:picLocks noChangeAspect="1"/>
          </p:cNvPicPr>
          <p:nvPr/>
        </p:nvPicPr>
        <p:blipFill rotWithShape="1">
          <a:blip r:embed="rId2"/>
          <a:srcRect l="49897" t="16151" r="13504" b="13874"/>
          <a:stretch/>
        </p:blipFill>
        <p:spPr>
          <a:xfrm>
            <a:off x="5581650" y="2457450"/>
            <a:ext cx="3028950" cy="3257550"/>
          </a:xfrm>
          <a:prstGeom prst="rect">
            <a:avLst/>
          </a:prstGeom>
        </p:spPr>
      </p:pic>
      <p:sp>
        <p:nvSpPr>
          <p:cNvPr id="8" name="Content Placeholder 4">
            <a:extLst>
              <a:ext uri="{FF2B5EF4-FFF2-40B4-BE49-F238E27FC236}">
                <a16:creationId xmlns:a16="http://schemas.microsoft.com/office/drawing/2014/main" id="{0CE14955-5E6E-174A-8092-F18592C83B14}"/>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Patching OS, Agents, etc.</a:t>
            </a:r>
          </a:p>
          <a:p>
            <a:r>
              <a:rPr lang="en-US" sz="2400" dirty="0">
                <a:latin typeface="+mn-lt"/>
              </a:rPr>
              <a:t>Scaling instances fleet</a:t>
            </a:r>
          </a:p>
        </p:txBody>
      </p:sp>
    </p:spTree>
    <p:extLst>
      <p:ext uri="{BB962C8B-B14F-4D97-AF65-F5344CB8AC3E}">
        <p14:creationId xmlns:p14="http://schemas.microsoft.com/office/powerpoint/2010/main" val="336564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6" name="Picture 5">
            <a:extLst>
              <a:ext uri="{FF2B5EF4-FFF2-40B4-BE49-F238E27FC236}">
                <a16:creationId xmlns:a16="http://schemas.microsoft.com/office/drawing/2014/main" id="{C9356A1B-581B-5C4B-83D9-BD9B16A0F665}"/>
              </a:ext>
            </a:extLst>
          </p:cNvPr>
          <p:cNvPicPr>
            <a:picLocks noChangeAspect="1"/>
          </p:cNvPicPr>
          <p:nvPr/>
        </p:nvPicPr>
        <p:blipFill>
          <a:blip r:embed="rId2"/>
          <a:stretch>
            <a:fillRect/>
          </a:stretch>
        </p:blipFill>
        <p:spPr>
          <a:xfrm>
            <a:off x="1036657" y="1938826"/>
            <a:ext cx="10317143" cy="4190511"/>
          </a:xfrm>
          <a:prstGeom prst="rect">
            <a:avLst/>
          </a:prstGeom>
        </p:spPr>
      </p:pic>
    </p:spTree>
    <p:extLst>
      <p:ext uri="{BB962C8B-B14F-4D97-AF65-F5344CB8AC3E}">
        <p14:creationId xmlns:p14="http://schemas.microsoft.com/office/powerpoint/2010/main" val="12943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Intro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sp>
        <p:nvSpPr>
          <p:cNvPr id="7" name="Content Placeholder 4">
            <a:extLst>
              <a:ext uri="{FF2B5EF4-FFF2-40B4-BE49-F238E27FC236}">
                <a16:creationId xmlns:a16="http://schemas.microsoft.com/office/drawing/2014/main" id="{58AA9D73-FC04-CA46-AE61-D29DCA3C586F}"/>
              </a:ext>
            </a:extLst>
          </p:cNvPr>
          <p:cNvSpPr txBox="1">
            <a:spLocks/>
          </p:cNvSpPr>
          <p:nvPr/>
        </p:nvSpPr>
        <p:spPr>
          <a:xfrm>
            <a:off x="1347732" y="1820286"/>
            <a:ext cx="9214760"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Deploy and manage applications, not infrastructure</a:t>
            </a:r>
          </a:p>
          <a:p>
            <a:r>
              <a:rPr lang="en-US" sz="2400" dirty="0">
                <a:latin typeface="+mn-lt"/>
              </a:rPr>
              <a:t>Right-sized resources with flexible pricing options</a:t>
            </a:r>
          </a:p>
          <a:p>
            <a:r>
              <a:rPr lang="en-US" sz="2400" dirty="0">
                <a:latin typeface="+mn-lt"/>
              </a:rPr>
              <a:t>Secure isolation by design</a:t>
            </a:r>
          </a:p>
          <a:p>
            <a:r>
              <a:rPr lang="en-US" sz="2400" dirty="0">
                <a:latin typeface="+mn-lt"/>
              </a:rPr>
              <a:t>Rich observability of applications</a:t>
            </a:r>
          </a:p>
        </p:txBody>
      </p:sp>
    </p:spTree>
    <p:extLst>
      <p:ext uri="{BB962C8B-B14F-4D97-AF65-F5344CB8AC3E}">
        <p14:creationId xmlns:p14="http://schemas.microsoft.com/office/powerpoint/2010/main" val="81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Primitives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5" name="Picture 4">
            <a:extLst>
              <a:ext uri="{FF2B5EF4-FFF2-40B4-BE49-F238E27FC236}">
                <a16:creationId xmlns:a16="http://schemas.microsoft.com/office/drawing/2014/main" id="{7A329C7A-777B-5947-B1E4-2D88B0ABDFB4}"/>
              </a:ext>
            </a:extLst>
          </p:cNvPr>
          <p:cNvPicPr>
            <a:picLocks noChangeAspect="1"/>
          </p:cNvPicPr>
          <p:nvPr/>
        </p:nvPicPr>
        <p:blipFill rotWithShape="1">
          <a:blip r:embed="rId2"/>
          <a:srcRect l="9084" t="22823" r="11693" b="14114"/>
          <a:stretch/>
        </p:blipFill>
        <p:spPr>
          <a:xfrm>
            <a:off x="1416049" y="1898214"/>
            <a:ext cx="9956500" cy="4458136"/>
          </a:xfrm>
          <a:prstGeom prst="rect">
            <a:avLst/>
          </a:prstGeom>
        </p:spPr>
      </p:pic>
    </p:spTree>
    <p:extLst>
      <p:ext uri="{BB962C8B-B14F-4D97-AF65-F5344CB8AC3E}">
        <p14:creationId xmlns:p14="http://schemas.microsoft.com/office/powerpoint/2010/main" val="407688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Task Definition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6" name="Picture 5">
            <a:extLst>
              <a:ext uri="{FF2B5EF4-FFF2-40B4-BE49-F238E27FC236}">
                <a16:creationId xmlns:a16="http://schemas.microsoft.com/office/drawing/2014/main" id="{128E2A4C-4A4D-434D-9F6E-9E2F6FA62582}"/>
              </a:ext>
            </a:extLst>
          </p:cNvPr>
          <p:cNvPicPr>
            <a:picLocks noChangeAspect="1"/>
          </p:cNvPicPr>
          <p:nvPr/>
        </p:nvPicPr>
        <p:blipFill rotWithShape="1">
          <a:blip r:embed="rId2"/>
          <a:srcRect l="2873" t="19396" r="58169" b="14075"/>
          <a:stretch/>
        </p:blipFill>
        <p:spPr>
          <a:xfrm>
            <a:off x="7095672" y="1783240"/>
            <a:ext cx="4462971" cy="4287043"/>
          </a:xfrm>
          <a:prstGeom prst="rect">
            <a:avLst/>
          </a:prstGeom>
        </p:spPr>
      </p:pic>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5542465" cy="4074080"/>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JSON document</a:t>
            </a:r>
          </a:p>
          <a:p>
            <a:r>
              <a:rPr lang="en-US" sz="2400" dirty="0">
                <a:latin typeface="+mn-lt"/>
              </a:rPr>
              <a:t>List of up to 10 container definitions</a:t>
            </a:r>
          </a:p>
          <a:p>
            <a:r>
              <a:rPr lang="en-US" sz="2400" dirty="0">
                <a:latin typeface="+mn-lt"/>
              </a:rPr>
              <a:t>All containers are co-located on the same host</a:t>
            </a:r>
          </a:p>
          <a:p>
            <a:r>
              <a:rPr lang="en-US" sz="2400" dirty="0">
                <a:latin typeface="+mn-lt"/>
              </a:rPr>
              <a:t>Each container definition has:</a:t>
            </a:r>
          </a:p>
          <a:p>
            <a:pPr lvl="1"/>
            <a:r>
              <a:rPr lang="en-US" sz="2400" dirty="0">
                <a:latin typeface="+mn-lt"/>
              </a:rPr>
              <a:t>A name</a:t>
            </a:r>
          </a:p>
          <a:p>
            <a:pPr lvl="1"/>
            <a:r>
              <a:rPr lang="en-US" sz="2400" dirty="0">
                <a:latin typeface="+mn-lt"/>
              </a:rPr>
              <a:t>Image URL</a:t>
            </a:r>
          </a:p>
          <a:p>
            <a:pPr lvl="1"/>
            <a:r>
              <a:rPr lang="en-US" sz="2400" dirty="0">
                <a:latin typeface="+mn-lt"/>
              </a:rPr>
              <a:t>And more …</a:t>
            </a:r>
          </a:p>
        </p:txBody>
      </p:sp>
    </p:spTree>
    <p:extLst>
      <p:ext uri="{BB962C8B-B14F-4D97-AF65-F5344CB8AC3E}">
        <p14:creationId xmlns:p14="http://schemas.microsoft.com/office/powerpoint/2010/main" val="203871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2332392250"/>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t>
                      </a:r>
                      <a:r>
                        <a:rPr lang="en-US" sz="1300" b="0" i="0" dirty="0" err="1">
                          <a:solidFill>
                            <a:srgbClr val="3D4649"/>
                          </a:solidFill>
                          <a:latin typeface="+mn-lt"/>
                          <a:ea typeface="Roboto Condensed" panose="02000000000000000000" pitchFamily="2" charset="0"/>
                        </a:rPr>
                        <a:t>Fargate</a:t>
                      </a:r>
                      <a:endParaRPr lang="en-US" sz="1300" b="0" i="0" dirty="0">
                        <a:solidFill>
                          <a:srgbClr val="3D4649"/>
                        </a:solidFill>
                        <a:latin typeface="+mn-lt"/>
                        <a:ea typeface="Roboto Condensed" panose="02000000000000000000" pitchFamily="2" charset="0"/>
                      </a:endParaRP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SQS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28</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54</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56</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Task CPU &amp; Memory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5542465"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Dimensions: Task level CPU and memory</a:t>
            </a:r>
          </a:p>
          <a:p>
            <a:r>
              <a:rPr lang="en-US" sz="2400" dirty="0">
                <a:latin typeface="+mn-lt"/>
              </a:rPr>
              <a:t>Task level resources</a:t>
            </a:r>
          </a:p>
          <a:p>
            <a:pPr lvl="1"/>
            <a:r>
              <a:rPr lang="en-US" sz="2400" dirty="0">
                <a:latin typeface="+mn-lt"/>
              </a:rPr>
              <a:t>Execution Role</a:t>
            </a:r>
          </a:p>
          <a:p>
            <a:pPr lvl="1"/>
            <a:r>
              <a:rPr lang="en-US" sz="2400" dirty="0">
                <a:latin typeface="+mn-lt"/>
              </a:rPr>
              <a:t>Volumes</a:t>
            </a:r>
          </a:p>
          <a:p>
            <a:pPr lvl="1"/>
            <a:r>
              <a:rPr lang="en-US" sz="2400" dirty="0">
                <a:latin typeface="+mn-lt"/>
              </a:rPr>
              <a:t>Network mode</a:t>
            </a:r>
          </a:p>
          <a:p>
            <a:pPr lvl="1"/>
            <a:r>
              <a:rPr lang="en-US" sz="2400" dirty="0">
                <a:latin typeface="+mn-lt"/>
              </a:rPr>
              <a:t>Compatibilities</a:t>
            </a:r>
          </a:p>
        </p:txBody>
      </p:sp>
      <p:pic>
        <p:nvPicPr>
          <p:cNvPr id="8" name="Picture 7">
            <a:extLst>
              <a:ext uri="{FF2B5EF4-FFF2-40B4-BE49-F238E27FC236}">
                <a16:creationId xmlns:a16="http://schemas.microsoft.com/office/drawing/2014/main" id="{7E41F1BD-B7B7-E64E-A62F-5025AB087DC7}"/>
              </a:ext>
            </a:extLst>
          </p:cNvPr>
          <p:cNvPicPr>
            <a:picLocks noChangeAspect="1"/>
          </p:cNvPicPr>
          <p:nvPr/>
        </p:nvPicPr>
        <p:blipFill rotWithShape="1">
          <a:blip r:embed="rId2"/>
          <a:srcRect l="56529" t="28668" r="3644" b="16812"/>
          <a:stretch/>
        </p:blipFill>
        <p:spPr>
          <a:xfrm>
            <a:off x="7662159" y="2348052"/>
            <a:ext cx="3834516" cy="2952611"/>
          </a:xfrm>
          <a:prstGeom prst="rect">
            <a:avLst/>
          </a:prstGeom>
        </p:spPr>
      </p:pic>
    </p:spTree>
    <p:extLst>
      <p:ext uri="{BB962C8B-B14F-4D97-AF65-F5344CB8AC3E}">
        <p14:creationId xmlns:p14="http://schemas.microsoft.com/office/powerpoint/2010/main" val="44487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Permission tiers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pic>
        <p:nvPicPr>
          <p:cNvPr id="6" name="Picture 5">
            <a:extLst>
              <a:ext uri="{FF2B5EF4-FFF2-40B4-BE49-F238E27FC236}">
                <a16:creationId xmlns:a16="http://schemas.microsoft.com/office/drawing/2014/main" id="{6D74DE79-6D05-6B42-9D84-87F5667A2071}"/>
              </a:ext>
            </a:extLst>
          </p:cNvPr>
          <p:cNvPicPr>
            <a:picLocks noChangeAspect="1"/>
          </p:cNvPicPr>
          <p:nvPr/>
        </p:nvPicPr>
        <p:blipFill rotWithShape="1">
          <a:blip r:embed="rId2"/>
          <a:srcRect l="3826" t="16057" r="4194" b="11498"/>
          <a:stretch/>
        </p:blipFill>
        <p:spPr>
          <a:xfrm>
            <a:off x="1416049" y="1785937"/>
            <a:ext cx="9577929" cy="4243387"/>
          </a:xfrm>
          <a:prstGeom prst="rect">
            <a:avLst/>
          </a:prstGeom>
        </p:spPr>
      </p:pic>
    </p:spTree>
    <p:extLst>
      <p:ext uri="{BB962C8B-B14F-4D97-AF65-F5344CB8AC3E}">
        <p14:creationId xmlns:p14="http://schemas.microsoft.com/office/powerpoint/2010/main" val="36264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Networking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10338746" cy="4747782"/>
          </a:xfrm>
          <a:prstGeom prst="rect">
            <a:avLst/>
          </a:prstGeom>
        </p:spPr>
        <p:txBody>
          <a:bodyPr>
            <a:normAutofit fontScale="70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n-lt"/>
              </a:rPr>
              <a:t>TASK LEVEL</a:t>
            </a:r>
          </a:p>
          <a:p>
            <a:pPr lvl="1"/>
            <a:r>
              <a:rPr lang="en-US" sz="2400" dirty="0">
                <a:latin typeface="+mn-lt"/>
              </a:rPr>
              <a:t>Run in </a:t>
            </a:r>
            <a:r>
              <a:rPr lang="en-US" sz="2400" dirty="0" err="1">
                <a:latin typeface="+mn-lt"/>
              </a:rPr>
              <a:t>awsvpc</a:t>
            </a:r>
            <a:r>
              <a:rPr lang="en-US" sz="2400" dirty="0">
                <a:latin typeface="+mn-lt"/>
              </a:rPr>
              <a:t> networking mode – </a:t>
            </a:r>
            <a:r>
              <a:rPr lang="en-US" sz="2400" dirty="0" err="1">
                <a:latin typeface="+mn-lt"/>
              </a:rPr>
              <a:t>i.e</a:t>
            </a:r>
            <a:r>
              <a:rPr lang="en-US" sz="2400" dirty="0">
                <a:latin typeface="+mn-lt"/>
              </a:rPr>
              <a:t> each task gets its own interface</a:t>
            </a:r>
          </a:p>
          <a:p>
            <a:pPr lvl="1"/>
            <a:r>
              <a:rPr lang="en-US" sz="2400" dirty="0">
                <a:latin typeface="+mn-lt"/>
              </a:rPr>
              <a:t>Full control via Security Groups and Network ACLs</a:t>
            </a:r>
          </a:p>
          <a:p>
            <a:pPr lvl="1"/>
            <a:r>
              <a:rPr lang="en-US" sz="2400" dirty="0">
                <a:latin typeface="+mn-lt"/>
              </a:rPr>
              <a:t>Public IP support</a:t>
            </a:r>
          </a:p>
          <a:p>
            <a:r>
              <a:rPr lang="en-US" sz="2400" b="1" dirty="0">
                <a:latin typeface="+mn-lt"/>
              </a:rPr>
              <a:t>SERVICE LEVEL</a:t>
            </a:r>
          </a:p>
          <a:p>
            <a:pPr lvl="1"/>
            <a:r>
              <a:rPr lang="en-US" sz="2400" dirty="0">
                <a:latin typeface="+mn-lt"/>
              </a:rPr>
              <a:t>Recommended: Deploy services across multiple subnets for HA ( Subnets &lt;-&gt; Availability Zone have 1 to 1 mapping)</a:t>
            </a:r>
          </a:p>
          <a:p>
            <a:r>
              <a:rPr lang="en-US" sz="2400" b="1" dirty="0">
                <a:latin typeface="+mn-lt"/>
              </a:rPr>
              <a:t>CLUSTER LEVEL</a:t>
            </a:r>
          </a:p>
          <a:p>
            <a:pPr lvl="1"/>
            <a:r>
              <a:rPr lang="en-US" sz="2400" dirty="0">
                <a:latin typeface="+mn-lt"/>
              </a:rPr>
              <a:t>Recommended separate VPCs or at least CIDR ranges to prevent</a:t>
            </a:r>
          </a:p>
          <a:p>
            <a:pPr lvl="1"/>
            <a:r>
              <a:rPr lang="en-US" sz="2400" dirty="0">
                <a:latin typeface="+mn-lt"/>
              </a:rPr>
              <a:t>Against IP exhaustion</a:t>
            </a:r>
          </a:p>
          <a:p>
            <a:pPr lvl="1"/>
            <a:r>
              <a:rPr lang="en-US" sz="2400" dirty="0">
                <a:latin typeface="+mn-lt"/>
              </a:rPr>
              <a:t>VPC configuration changes</a:t>
            </a:r>
          </a:p>
        </p:txBody>
      </p:sp>
    </p:spTree>
    <p:extLst>
      <p:ext uri="{BB962C8B-B14F-4D97-AF65-F5344CB8AC3E}">
        <p14:creationId xmlns:p14="http://schemas.microsoft.com/office/powerpoint/2010/main" val="34942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Process and architecture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pic>
        <p:nvPicPr>
          <p:cNvPr id="5" name="Picture 4">
            <a:extLst>
              <a:ext uri="{FF2B5EF4-FFF2-40B4-BE49-F238E27FC236}">
                <a16:creationId xmlns:a16="http://schemas.microsoft.com/office/drawing/2014/main" id="{B24D65B7-E58F-7645-A408-B3CA2F66FD1F}"/>
              </a:ext>
            </a:extLst>
          </p:cNvPr>
          <p:cNvPicPr>
            <a:picLocks noChangeAspect="1"/>
          </p:cNvPicPr>
          <p:nvPr/>
        </p:nvPicPr>
        <p:blipFill rotWithShape="1">
          <a:blip r:embed="rId2"/>
          <a:srcRect l="7604" t="14631" r="6367" b="16299"/>
          <a:stretch/>
        </p:blipFill>
        <p:spPr>
          <a:xfrm>
            <a:off x="1416049" y="2010927"/>
            <a:ext cx="10080626" cy="4552541"/>
          </a:xfrm>
          <a:prstGeom prst="rect">
            <a:avLst/>
          </a:prstGeom>
        </p:spPr>
      </p:pic>
    </p:spTree>
    <p:extLst>
      <p:ext uri="{BB962C8B-B14F-4D97-AF65-F5344CB8AC3E}">
        <p14:creationId xmlns:p14="http://schemas.microsoft.com/office/powerpoint/2010/main" val="28022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8863068"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CloudWatch Logs</a:t>
            </a:r>
          </a:p>
          <a:p>
            <a:r>
              <a:rPr lang="en-US" sz="2400" dirty="0">
                <a:latin typeface="+mn-lt"/>
              </a:rPr>
              <a:t>CloudWatch Events</a:t>
            </a:r>
          </a:p>
          <a:p>
            <a:r>
              <a:rPr lang="en-US" sz="2400" dirty="0">
                <a:latin typeface="+mn-lt"/>
              </a:rPr>
              <a:t>Service-level metrics</a:t>
            </a:r>
          </a:p>
          <a:p>
            <a:r>
              <a:rPr lang="en-US" sz="2400" dirty="0">
                <a:latin typeface="+mn-lt"/>
              </a:rPr>
              <a:t>Metadata endpoint and Docker stats</a:t>
            </a:r>
          </a:p>
          <a:p>
            <a:r>
              <a:rPr lang="en-US" sz="2400" dirty="0">
                <a:latin typeface="+mn-lt"/>
              </a:rPr>
              <a:t>Container Agent Introspection</a:t>
            </a:r>
          </a:p>
          <a:p>
            <a:r>
              <a:rPr lang="en-US" sz="2400" dirty="0">
                <a:latin typeface="+mn-lt"/>
              </a:rPr>
              <a:t>Security Audit and Control</a:t>
            </a:r>
          </a:p>
        </p:txBody>
      </p:sp>
    </p:spTree>
    <p:extLst>
      <p:ext uri="{BB962C8B-B14F-4D97-AF65-F5344CB8AC3E}">
        <p14:creationId xmlns:p14="http://schemas.microsoft.com/office/powerpoint/2010/main" val="3948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Storage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1" y="1820286"/>
            <a:ext cx="7913499"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Amazon EFS volumes for persistent storage</a:t>
            </a:r>
          </a:p>
          <a:p>
            <a:r>
              <a:rPr lang="en-US" sz="2400" dirty="0">
                <a:latin typeface="+mn-lt"/>
              </a:rPr>
              <a:t>Ephemeral storage for nonpersistent storage – 20 GB</a:t>
            </a:r>
          </a:p>
        </p:txBody>
      </p:sp>
      <p:pic>
        <p:nvPicPr>
          <p:cNvPr id="6" name="Picture 5">
            <a:extLst>
              <a:ext uri="{FF2B5EF4-FFF2-40B4-BE49-F238E27FC236}">
                <a16:creationId xmlns:a16="http://schemas.microsoft.com/office/drawing/2014/main" id="{7E0DD476-52C7-D847-9775-230470B398DC}"/>
              </a:ext>
            </a:extLst>
          </p:cNvPr>
          <p:cNvPicPr>
            <a:picLocks noChangeAspect="1"/>
          </p:cNvPicPr>
          <p:nvPr/>
        </p:nvPicPr>
        <p:blipFill rotWithShape="1">
          <a:blip r:embed="rId2"/>
          <a:srcRect l="69635" t="25360" r="3482" b="21563"/>
          <a:stretch/>
        </p:blipFill>
        <p:spPr>
          <a:xfrm>
            <a:off x="9063158" y="1645086"/>
            <a:ext cx="2984502" cy="3314701"/>
          </a:xfrm>
          <a:prstGeom prst="rect">
            <a:avLst/>
          </a:prstGeom>
        </p:spPr>
      </p:pic>
    </p:spTree>
    <p:extLst>
      <p:ext uri="{BB962C8B-B14F-4D97-AF65-F5344CB8AC3E}">
        <p14:creationId xmlns:p14="http://schemas.microsoft.com/office/powerpoint/2010/main" val="28130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graphicFrame>
        <p:nvGraphicFramePr>
          <p:cNvPr id="14" name="Table 13">
            <a:extLst>
              <a:ext uri="{FF2B5EF4-FFF2-40B4-BE49-F238E27FC236}">
                <a16:creationId xmlns:a16="http://schemas.microsoft.com/office/drawing/2014/main" id="{743786A5-D793-1546-AE0B-0C10163321DA}"/>
              </a:ext>
            </a:extLst>
          </p:cNvPr>
          <p:cNvGraphicFramePr>
            <a:graphicFrameLocks noGrp="1"/>
          </p:cNvGraphicFramePr>
          <p:nvPr>
            <p:extLst>
              <p:ext uri="{D42A27DB-BD31-4B8C-83A1-F6EECF244321}">
                <p14:modId xmlns:p14="http://schemas.microsoft.com/office/powerpoint/2010/main" val="3332697198"/>
              </p:ext>
            </p:extLst>
          </p:nvPr>
        </p:nvGraphicFramePr>
        <p:xfrm>
          <a:off x="1402603" y="3625126"/>
          <a:ext cx="9386794" cy="803328"/>
        </p:xfrm>
        <a:graphic>
          <a:graphicData uri="http://schemas.openxmlformats.org/drawingml/2006/table">
            <a:tbl>
              <a:tblPr/>
              <a:tblGrid>
                <a:gridCol w="4693397">
                  <a:extLst>
                    <a:ext uri="{9D8B030D-6E8A-4147-A177-3AD203B41FA5}">
                      <a16:colId xmlns:a16="http://schemas.microsoft.com/office/drawing/2014/main" val="1919154709"/>
                    </a:ext>
                  </a:extLst>
                </a:gridCol>
                <a:gridCol w="4693397">
                  <a:extLst>
                    <a:ext uri="{9D8B030D-6E8A-4147-A177-3AD203B41FA5}">
                      <a16:colId xmlns:a16="http://schemas.microsoft.com/office/drawing/2014/main" val="1113648622"/>
                    </a:ext>
                  </a:extLst>
                </a:gridCol>
              </a:tblGrid>
              <a:tr h="399236">
                <a:tc>
                  <a:txBody>
                    <a:bodyPr/>
                    <a:lstStyle/>
                    <a:p>
                      <a:pPr algn="l"/>
                      <a:r>
                        <a:rPr lang="en-US" sz="1700" dirty="0">
                          <a:effectLst/>
                        </a:rPr>
                        <a:t>per vCPU per hour</a:t>
                      </a:r>
                    </a:p>
                  </a:txBody>
                  <a:tcPr marL="71292" marR="71292" marT="71292" marB="71292" anchor="ctr">
                    <a:lnL>
                      <a:noFill/>
                    </a:lnL>
                    <a:lnR>
                      <a:noFill/>
                    </a:lnR>
                    <a:lnT>
                      <a:noFill/>
                    </a:lnT>
                    <a:lnB>
                      <a:noFill/>
                    </a:lnB>
                  </a:tcPr>
                </a:tc>
                <a:tc>
                  <a:txBody>
                    <a:bodyPr/>
                    <a:lstStyle/>
                    <a:p>
                      <a:pPr algn="ctr"/>
                      <a:r>
                        <a:rPr lang="en-US" sz="1700">
                          <a:effectLst/>
                        </a:rPr>
                        <a:t>$0.04048</a:t>
                      </a:r>
                    </a:p>
                  </a:txBody>
                  <a:tcPr marL="71292" marR="71292" marT="71292" marB="71292" anchor="ctr">
                    <a:lnL>
                      <a:noFill/>
                    </a:lnL>
                    <a:lnR>
                      <a:noFill/>
                    </a:lnR>
                    <a:lnT>
                      <a:noFill/>
                    </a:lnT>
                    <a:lnB>
                      <a:noFill/>
                    </a:lnB>
                  </a:tcPr>
                </a:tc>
                <a:extLst>
                  <a:ext uri="{0D108BD9-81ED-4DB2-BD59-A6C34878D82A}">
                    <a16:rowId xmlns:a16="http://schemas.microsoft.com/office/drawing/2014/main" val="1583399619"/>
                  </a:ext>
                </a:extLst>
              </a:tr>
              <a:tr h="399236">
                <a:tc>
                  <a:txBody>
                    <a:bodyPr/>
                    <a:lstStyle/>
                    <a:p>
                      <a:pPr algn="l"/>
                      <a:r>
                        <a:rPr lang="en-US" sz="1700">
                          <a:effectLst/>
                        </a:rPr>
                        <a:t>per GB per hour</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$0.004445</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1445239968"/>
                  </a:ext>
                </a:extLst>
              </a:tr>
            </a:tbl>
          </a:graphicData>
        </a:graphic>
      </p:graphicFrame>
      <p:sp>
        <p:nvSpPr>
          <p:cNvPr id="15" name="TextBox 14">
            <a:extLst>
              <a:ext uri="{FF2B5EF4-FFF2-40B4-BE49-F238E27FC236}">
                <a16:creationId xmlns:a16="http://schemas.microsoft.com/office/drawing/2014/main" id="{F737EDE5-4A52-5347-A14A-C5AC547E156C}"/>
              </a:ext>
            </a:extLst>
          </p:cNvPr>
          <p:cNvSpPr txBox="1"/>
          <p:nvPr/>
        </p:nvSpPr>
        <p:spPr>
          <a:xfrm>
            <a:off x="1343108" y="3232874"/>
            <a:ext cx="1326004" cy="369332"/>
          </a:xfrm>
          <a:prstGeom prst="rect">
            <a:avLst/>
          </a:prstGeom>
          <a:noFill/>
        </p:spPr>
        <p:txBody>
          <a:bodyPr wrap="none" rtlCol="0">
            <a:spAutoFit/>
          </a:bodyPr>
          <a:lstStyle/>
          <a:p>
            <a:r>
              <a:rPr lang="en-US" b="1" dirty="0"/>
              <a:t>On Demand</a:t>
            </a:r>
          </a:p>
        </p:txBody>
      </p:sp>
      <p:graphicFrame>
        <p:nvGraphicFramePr>
          <p:cNvPr id="16" name="Table 15">
            <a:extLst>
              <a:ext uri="{FF2B5EF4-FFF2-40B4-BE49-F238E27FC236}">
                <a16:creationId xmlns:a16="http://schemas.microsoft.com/office/drawing/2014/main" id="{2D5AD176-0A70-5244-B064-9412D59E6989}"/>
              </a:ext>
            </a:extLst>
          </p:cNvPr>
          <p:cNvGraphicFramePr>
            <a:graphicFrameLocks noGrp="1"/>
          </p:cNvGraphicFramePr>
          <p:nvPr>
            <p:extLst>
              <p:ext uri="{D42A27DB-BD31-4B8C-83A1-F6EECF244321}">
                <p14:modId xmlns:p14="http://schemas.microsoft.com/office/powerpoint/2010/main" val="2386270003"/>
              </p:ext>
            </p:extLst>
          </p:nvPr>
        </p:nvGraphicFramePr>
        <p:xfrm>
          <a:off x="1416048" y="5115620"/>
          <a:ext cx="9373352" cy="803328"/>
        </p:xfrm>
        <a:graphic>
          <a:graphicData uri="http://schemas.openxmlformats.org/drawingml/2006/table">
            <a:tbl>
              <a:tblPr/>
              <a:tblGrid>
                <a:gridCol w="4686676">
                  <a:extLst>
                    <a:ext uri="{9D8B030D-6E8A-4147-A177-3AD203B41FA5}">
                      <a16:colId xmlns:a16="http://schemas.microsoft.com/office/drawing/2014/main" val="3739872891"/>
                    </a:ext>
                  </a:extLst>
                </a:gridCol>
                <a:gridCol w="4686676">
                  <a:extLst>
                    <a:ext uri="{9D8B030D-6E8A-4147-A177-3AD203B41FA5}">
                      <a16:colId xmlns:a16="http://schemas.microsoft.com/office/drawing/2014/main" val="1756480998"/>
                    </a:ext>
                  </a:extLst>
                </a:gridCol>
              </a:tblGrid>
              <a:tr h="399236">
                <a:tc>
                  <a:txBody>
                    <a:bodyPr/>
                    <a:lstStyle/>
                    <a:p>
                      <a:pPr algn="l"/>
                      <a:r>
                        <a:rPr lang="en-US" sz="1700" dirty="0">
                          <a:effectLst/>
                        </a:rPr>
                        <a:t>per vCPU per hour</a:t>
                      </a:r>
                    </a:p>
                  </a:txBody>
                  <a:tcPr marL="71292" marR="71292" marT="71292" marB="71292" anchor="ctr">
                    <a:lnL>
                      <a:noFill/>
                    </a:lnL>
                    <a:lnR>
                      <a:noFill/>
                    </a:lnR>
                    <a:lnT>
                      <a:noFill/>
                    </a:lnT>
                    <a:lnB>
                      <a:noFill/>
                    </a:lnB>
                  </a:tcPr>
                </a:tc>
                <a:tc>
                  <a:txBody>
                    <a:bodyPr/>
                    <a:lstStyle/>
                    <a:p>
                      <a:pPr algn="ctr"/>
                      <a:r>
                        <a:rPr lang="en-US" sz="1700">
                          <a:effectLst/>
                        </a:rPr>
                        <a:t>$0.01281731</a:t>
                      </a:r>
                    </a:p>
                  </a:txBody>
                  <a:tcPr marL="71292" marR="71292" marT="71292" marB="71292" anchor="ctr">
                    <a:lnL>
                      <a:noFill/>
                    </a:lnL>
                    <a:lnR>
                      <a:noFill/>
                    </a:lnR>
                    <a:lnT>
                      <a:noFill/>
                    </a:lnT>
                    <a:lnB>
                      <a:noFill/>
                    </a:lnB>
                  </a:tcPr>
                </a:tc>
                <a:extLst>
                  <a:ext uri="{0D108BD9-81ED-4DB2-BD59-A6C34878D82A}">
                    <a16:rowId xmlns:a16="http://schemas.microsoft.com/office/drawing/2014/main" val="2072242522"/>
                  </a:ext>
                </a:extLst>
              </a:tr>
              <a:tr h="399236">
                <a:tc>
                  <a:txBody>
                    <a:bodyPr/>
                    <a:lstStyle/>
                    <a:p>
                      <a:pPr algn="l"/>
                      <a:r>
                        <a:rPr lang="en-US" sz="1700" dirty="0">
                          <a:effectLst/>
                        </a:rPr>
                        <a:t>per GB per hour</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$0.00140743</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2144048362"/>
                  </a:ext>
                </a:extLst>
              </a:tr>
            </a:tbl>
          </a:graphicData>
        </a:graphic>
      </p:graphicFrame>
      <p:sp>
        <p:nvSpPr>
          <p:cNvPr id="17" name="TextBox 16">
            <a:extLst>
              <a:ext uri="{FF2B5EF4-FFF2-40B4-BE49-F238E27FC236}">
                <a16:creationId xmlns:a16="http://schemas.microsoft.com/office/drawing/2014/main" id="{14399740-0291-4B43-A3EF-C747C6E181CD}"/>
              </a:ext>
            </a:extLst>
          </p:cNvPr>
          <p:cNvSpPr txBox="1"/>
          <p:nvPr/>
        </p:nvSpPr>
        <p:spPr>
          <a:xfrm>
            <a:off x="1343108" y="4621580"/>
            <a:ext cx="1564852" cy="369332"/>
          </a:xfrm>
          <a:prstGeom prst="rect">
            <a:avLst/>
          </a:prstGeom>
          <a:noFill/>
        </p:spPr>
        <p:txBody>
          <a:bodyPr wrap="none" rtlCol="0">
            <a:spAutoFit/>
          </a:bodyPr>
          <a:lstStyle/>
          <a:p>
            <a:r>
              <a:rPr lang="en-US" b="1" dirty="0"/>
              <a:t>Spot Instances</a:t>
            </a:r>
          </a:p>
        </p:txBody>
      </p:sp>
      <p:sp>
        <p:nvSpPr>
          <p:cNvPr id="18" name="Rectangle 17">
            <a:extLst>
              <a:ext uri="{FF2B5EF4-FFF2-40B4-BE49-F238E27FC236}">
                <a16:creationId xmlns:a16="http://schemas.microsoft.com/office/drawing/2014/main" id="{D243F36E-8780-AE4C-AF11-FC95F663AA9A}"/>
              </a:ext>
            </a:extLst>
          </p:cNvPr>
          <p:cNvSpPr/>
          <p:nvPr/>
        </p:nvSpPr>
        <p:spPr>
          <a:xfrm>
            <a:off x="1343108" y="2049066"/>
            <a:ext cx="10386920" cy="707886"/>
          </a:xfrm>
          <a:prstGeom prst="rect">
            <a:avLst/>
          </a:prstGeom>
        </p:spPr>
        <p:txBody>
          <a:bodyPr wrap="square">
            <a:spAutoFit/>
          </a:bodyPr>
          <a:lstStyle/>
          <a:p>
            <a:r>
              <a:rPr lang="en-US" sz="2000" dirty="0">
                <a:solidFill>
                  <a:srgbClr val="333333"/>
                </a:solidFill>
                <a:latin typeface="AmazonEmber"/>
              </a:rPr>
              <a:t>Pricing is per second with a 1-minute minimum. </a:t>
            </a:r>
          </a:p>
          <a:p>
            <a:r>
              <a:rPr lang="en-US" sz="2000" dirty="0">
                <a:solidFill>
                  <a:srgbClr val="333333"/>
                </a:solidFill>
                <a:latin typeface="AmazonEmber"/>
              </a:rPr>
              <a:t>Duration from start of download your container image until the Task terminates.</a:t>
            </a:r>
            <a:endParaRPr lang="en-US" sz="2000" dirty="0"/>
          </a:p>
        </p:txBody>
      </p:sp>
    </p:spTree>
    <p:extLst>
      <p:ext uri="{BB962C8B-B14F-4D97-AF65-F5344CB8AC3E}">
        <p14:creationId xmlns:p14="http://schemas.microsoft.com/office/powerpoint/2010/main" val="276092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Adjustable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graphicFrame>
        <p:nvGraphicFramePr>
          <p:cNvPr id="8" name="Table 7">
            <a:extLst>
              <a:ext uri="{FF2B5EF4-FFF2-40B4-BE49-F238E27FC236}">
                <a16:creationId xmlns:a16="http://schemas.microsoft.com/office/drawing/2014/main" id="{46919095-0CA1-0F46-AAD2-D5CB3AC1D742}"/>
              </a:ext>
            </a:extLst>
          </p:cNvPr>
          <p:cNvGraphicFramePr>
            <a:graphicFrameLocks noGrp="1"/>
          </p:cNvGraphicFramePr>
          <p:nvPr>
            <p:extLst>
              <p:ext uri="{D42A27DB-BD31-4B8C-83A1-F6EECF244321}">
                <p14:modId xmlns:p14="http://schemas.microsoft.com/office/powerpoint/2010/main" val="1387942601"/>
              </p:ext>
            </p:extLst>
          </p:nvPr>
        </p:nvGraphicFramePr>
        <p:xfrm>
          <a:off x="1304925" y="1833751"/>
          <a:ext cx="10191750" cy="4295586"/>
        </p:xfrm>
        <a:graphic>
          <a:graphicData uri="http://schemas.openxmlformats.org/drawingml/2006/table">
            <a:tbl>
              <a:tblPr/>
              <a:tblGrid>
                <a:gridCol w="3397250">
                  <a:extLst>
                    <a:ext uri="{9D8B030D-6E8A-4147-A177-3AD203B41FA5}">
                      <a16:colId xmlns:a16="http://schemas.microsoft.com/office/drawing/2014/main" val="4138668599"/>
                    </a:ext>
                  </a:extLst>
                </a:gridCol>
                <a:gridCol w="5565774">
                  <a:extLst>
                    <a:ext uri="{9D8B030D-6E8A-4147-A177-3AD203B41FA5}">
                      <a16:colId xmlns:a16="http://schemas.microsoft.com/office/drawing/2014/main" val="1339601783"/>
                    </a:ext>
                  </a:extLst>
                </a:gridCol>
                <a:gridCol w="1228726">
                  <a:extLst>
                    <a:ext uri="{9D8B030D-6E8A-4147-A177-3AD203B41FA5}">
                      <a16:colId xmlns:a16="http://schemas.microsoft.com/office/drawing/2014/main" val="4274242454"/>
                    </a:ext>
                  </a:extLst>
                </a:gridCol>
              </a:tblGrid>
              <a:tr h="231737">
                <a:tc>
                  <a:txBody>
                    <a:bodyPr/>
                    <a:lstStyle/>
                    <a:p>
                      <a:pPr algn="l" fontAlgn="t" latinLnBrk="0"/>
                      <a:r>
                        <a:rPr lang="en-US" sz="1600" b="1">
                          <a:solidFill>
                            <a:schemeClr val="tx1"/>
                          </a:solidFill>
                          <a:effectLst/>
                        </a:rPr>
                        <a:t>Service quota</a:t>
                      </a:r>
                    </a:p>
                  </a:txBody>
                  <a:tcPr marL="52426" marR="52426" marT="26213" marB="26213">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chemeClr val="tx1"/>
                          </a:solidFill>
                          <a:effectLst/>
                        </a:rPr>
                        <a:t>Description</a:t>
                      </a:r>
                    </a:p>
                  </a:txBody>
                  <a:tcPr marL="52426" marR="52426" marT="26213" marB="26213">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dirty="0">
                          <a:solidFill>
                            <a:schemeClr val="tx1"/>
                          </a:solidFill>
                          <a:effectLst/>
                        </a:rPr>
                        <a:t>Quota value</a:t>
                      </a:r>
                    </a:p>
                  </a:txBody>
                  <a:tcPr marL="52426" marR="52426" marT="26213" marB="26213">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76331308"/>
                  </a:ext>
                </a:extLst>
              </a:tr>
              <a:tr h="405539">
                <a:tc>
                  <a:txBody>
                    <a:bodyPr/>
                    <a:lstStyle/>
                    <a:p>
                      <a:pPr fontAlgn="t" latinLnBrk="0"/>
                      <a:r>
                        <a:rPr lang="en-US" sz="1600" b="0" u="none" strike="noStrike">
                          <a:effectLst/>
                          <a:latin typeface="inherit"/>
                        </a:rPr>
                        <a:t>Clusters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clusters per Region, per account.</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140987230"/>
                  </a:ext>
                </a:extLst>
              </a:tr>
              <a:tr h="405539">
                <a:tc>
                  <a:txBody>
                    <a:bodyPr/>
                    <a:lstStyle/>
                    <a:p>
                      <a:pPr fontAlgn="t" latinLnBrk="0"/>
                      <a:r>
                        <a:rPr lang="en-US" sz="1600" b="0" u="none" strike="noStrike">
                          <a:effectLst/>
                          <a:latin typeface="inherit"/>
                        </a:rPr>
                        <a:t>Container instances per cluster</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container instances per cluster.</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2,000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51889991"/>
                  </a:ext>
                </a:extLst>
              </a:tr>
              <a:tr h="405539">
                <a:tc>
                  <a:txBody>
                    <a:bodyPr/>
                    <a:lstStyle/>
                    <a:p>
                      <a:pPr fontAlgn="t" latinLnBrk="0"/>
                      <a:r>
                        <a:rPr lang="en-US" sz="1600" b="0" u="none" strike="noStrike">
                          <a:effectLst/>
                          <a:latin typeface="inherit"/>
                        </a:rPr>
                        <a:t>Services per cluster</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services per cluster.</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121765176"/>
                  </a:ext>
                </a:extLst>
              </a:tr>
              <a:tr h="809630">
                <a:tc>
                  <a:txBody>
                    <a:bodyPr/>
                    <a:lstStyle/>
                    <a:p>
                      <a:pPr fontAlgn="t" latinLnBrk="0"/>
                      <a:r>
                        <a:rPr lang="en-US" sz="1600" b="0" u="none" strike="noStrike">
                          <a:effectLst/>
                          <a:latin typeface="inherit"/>
                        </a:rPr>
                        <a:t>Tasks using the EC2 launch type per service (the desired 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tasks using the EC2 launch type per service (the desired count). This limit applies to both standalone tasks and tasks launched as part of a service.</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568710954"/>
                  </a:ext>
                </a:extLst>
              </a:tr>
              <a:tr h="814387">
                <a:tc>
                  <a:txBody>
                    <a:bodyPr/>
                    <a:lstStyle/>
                    <a:p>
                      <a:pPr fontAlgn="t" latinLnBrk="0"/>
                      <a:r>
                        <a:rPr lang="en-US" sz="1600" b="0" u="none" strike="noStrike">
                          <a:effectLst/>
                          <a:latin typeface="inherit"/>
                        </a:rPr>
                        <a:t>Tasks using the Fargate launch type or the FARGATE capacity provider, per Region,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using the Fargate launch type or the FARGATE capacity provider, per Region. This limit applies to both standalone tasks and tasks launched as part of a service.</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810947350"/>
                  </a:ext>
                </a:extLst>
              </a:tr>
              <a:tr h="579343">
                <a:tc>
                  <a:txBody>
                    <a:bodyPr/>
                    <a:lstStyle/>
                    <a:p>
                      <a:pPr fontAlgn="t" latinLnBrk="0"/>
                      <a:r>
                        <a:rPr lang="en-US" sz="1600" b="0" u="none" strike="noStrike">
                          <a:effectLst/>
                          <a:latin typeface="inherit"/>
                        </a:rPr>
                        <a:t>Fargate Spot tasks, per Region,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using the FARGATE_SPOT capacity provider, per Region.</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250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042291529"/>
                  </a:ext>
                </a:extLst>
              </a:tr>
              <a:tr h="579343">
                <a:tc>
                  <a:txBody>
                    <a:bodyPr/>
                    <a:lstStyle/>
                    <a:p>
                      <a:pPr fontAlgn="t" latinLnBrk="0"/>
                      <a:r>
                        <a:rPr lang="en-US" sz="1600" b="0" u="none" strike="noStrike">
                          <a:effectLst/>
                          <a:latin typeface="inherit"/>
                        </a:rPr>
                        <a:t>Public IP addresses for tasks using the Fargate launch type</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rPr>
                        <a:t>The maximum number of public IP addresses used by tasks using the Fargate launch type, per Region.</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450017685"/>
                  </a:ext>
                </a:extLst>
              </a:tr>
            </a:tbl>
          </a:graphicData>
        </a:graphic>
      </p:graphicFrame>
    </p:spTree>
    <p:extLst>
      <p:ext uri="{BB962C8B-B14F-4D97-AF65-F5344CB8AC3E}">
        <p14:creationId xmlns:p14="http://schemas.microsoft.com/office/powerpoint/2010/main" val="28706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Nonadjustable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graphicFrame>
        <p:nvGraphicFramePr>
          <p:cNvPr id="8" name="Table 7">
            <a:extLst>
              <a:ext uri="{FF2B5EF4-FFF2-40B4-BE49-F238E27FC236}">
                <a16:creationId xmlns:a16="http://schemas.microsoft.com/office/drawing/2014/main" id="{30742979-E634-D348-B0DE-86CB03D3B607}"/>
              </a:ext>
            </a:extLst>
          </p:cNvPr>
          <p:cNvGraphicFramePr>
            <a:graphicFrameLocks noGrp="1"/>
          </p:cNvGraphicFramePr>
          <p:nvPr>
            <p:extLst>
              <p:ext uri="{D42A27DB-BD31-4B8C-83A1-F6EECF244321}">
                <p14:modId xmlns:p14="http://schemas.microsoft.com/office/powerpoint/2010/main" val="2211180342"/>
              </p:ext>
            </p:extLst>
          </p:nvPr>
        </p:nvGraphicFramePr>
        <p:xfrm>
          <a:off x="996155" y="1857522"/>
          <a:ext cx="10920414" cy="4498828"/>
        </p:xfrm>
        <a:graphic>
          <a:graphicData uri="http://schemas.openxmlformats.org/drawingml/2006/table">
            <a:tbl>
              <a:tblPr/>
              <a:tblGrid>
                <a:gridCol w="3062288">
                  <a:extLst>
                    <a:ext uri="{9D8B030D-6E8A-4147-A177-3AD203B41FA5}">
                      <a16:colId xmlns:a16="http://schemas.microsoft.com/office/drawing/2014/main" val="3509531615"/>
                    </a:ext>
                  </a:extLst>
                </a:gridCol>
                <a:gridCol w="6629400">
                  <a:extLst>
                    <a:ext uri="{9D8B030D-6E8A-4147-A177-3AD203B41FA5}">
                      <a16:colId xmlns:a16="http://schemas.microsoft.com/office/drawing/2014/main" val="2658793026"/>
                    </a:ext>
                  </a:extLst>
                </a:gridCol>
                <a:gridCol w="1228726">
                  <a:extLst>
                    <a:ext uri="{9D8B030D-6E8A-4147-A177-3AD203B41FA5}">
                      <a16:colId xmlns:a16="http://schemas.microsoft.com/office/drawing/2014/main" val="1994044945"/>
                    </a:ext>
                  </a:extLst>
                </a:gridCol>
              </a:tblGrid>
              <a:tr h="207133">
                <a:tc>
                  <a:txBody>
                    <a:bodyPr/>
                    <a:lstStyle/>
                    <a:p>
                      <a:pPr algn="l" fontAlgn="t" latinLnBrk="0"/>
                      <a:r>
                        <a:rPr lang="en-US" sz="1600" b="1" u="none" strike="noStrike" dirty="0">
                          <a:solidFill>
                            <a:schemeClr val="tx1"/>
                          </a:solidFill>
                          <a:effectLst/>
                          <a:latin typeface="inherit"/>
                        </a:rPr>
                        <a:t>Service quota</a:t>
                      </a:r>
                    </a:p>
                  </a:txBody>
                  <a:tcPr marL="44859" marR="44859" marT="22430" marB="22430">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u="none" strike="noStrike" dirty="0">
                          <a:solidFill>
                            <a:schemeClr val="tx1"/>
                          </a:solidFill>
                          <a:effectLst/>
                          <a:latin typeface="inherit"/>
                        </a:rPr>
                        <a:t>Description</a:t>
                      </a:r>
                    </a:p>
                  </a:txBody>
                  <a:tcPr marL="44859" marR="44859" marT="22430" marB="22430">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u="none" strike="noStrike" dirty="0">
                          <a:solidFill>
                            <a:schemeClr val="tx1"/>
                          </a:solidFill>
                          <a:effectLst/>
                          <a:latin typeface="inherit"/>
                        </a:rPr>
                        <a:t>Quota value</a:t>
                      </a:r>
                    </a:p>
                  </a:txBody>
                  <a:tcPr marL="44859" marR="44859" marT="22430" marB="22430">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69005341"/>
                  </a:ext>
                </a:extLst>
              </a:tr>
              <a:tr h="327036">
                <a:tc>
                  <a:txBody>
                    <a:bodyPr/>
                    <a:lstStyle/>
                    <a:p>
                      <a:pPr fontAlgn="t" latinLnBrk="0"/>
                      <a:r>
                        <a:rPr lang="en-US" sz="1600" b="0" u="none" strike="noStrike">
                          <a:effectLst/>
                          <a:latin typeface="inherit"/>
                        </a:rPr>
                        <a:t>Tasks launched (count) per </a:t>
                      </a:r>
                      <a:r>
                        <a:rPr lang="en-US" sz="1600" b="1" u="none" strike="noStrike">
                          <a:effectLst/>
                          <a:latin typeface="inherit"/>
                        </a:rPr>
                        <a:t>run-task</a:t>
                      </a:r>
                      <a:endParaRPr lang="en-US" sz="1600" b="0" u="none" strike="noStrike">
                        <a:effectLst/>
                        <a:latin typeface="inherit"/>
                      </a:endParaRP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that can be launched per RunTask API action.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777168830"/>
                  </a:ext>
                </a:extLst>
              </a:tr>
              <a:tr h="519301">
                <a:tc>
                  <a:txBody>
                    <a:bodyPr/>
                    <a:lstStyle/>
                    <a:p>
                      <a:pPr fontAlgn="t" latinLnBrk="0"/>
                      <a:r>
                        <a:rPr lang="en-US" sz="1600" b="0" u="none" strike="noStrike">
                          <a:effectLst/>
                          <a:latin typeface="inherit"/>
                        </a:rPr>
                        <a:t>Container instances per </a:t>
                      </a:r>
                      <a:r>
                        <a:rPr lang="en-US" sz="1600" b="1" u="none" strike="noStrike">
                          <a:effectLst/>
                          <a:latin typeface="inherit"/>
                        </a:rPr>
                        <a:t>start-task</a:t>
                      </a:r>
                      <a:endParaRPr lang="en-US" sz="1600" b="0" u="none" strike="noStrike">
                        <a:effectLst/>
                        <a:latin typeface="inherit"/>
                      </a:endParaRP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container instances specified in a StartTask API action.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06966899"/>
                  </a:ext>
                </a:extLst>
              </a:tr>
              <a:tr h="546782">
                <a:tc>
                  <a:txBody>
                    <a:bodyPr/>
                    <a:lstStyle/>
                    <a:p>
                      <a:pPr fontAlgn="t" latinLnBrk="0"/>
                      <a:r>
                        <a:rPr lang="en-US" sz="1600" b="0" u="none" strike="noStrike">
                          <a:effectLst/>
                          <a:latin typeface="inherit"/>
                        </a:rPr>
                        <a:t>Revisions per task definition family</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revisions per task definition family. Deregistering a task definition revision does not exclude it from being included in this limit.</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1,000,000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11294370"/>
                  </a:ext>
                </a:extLst>
              </a:tr>
              <a:tr h="363217">
                <a:tc>
                  <a:txBody>
                    <a:bodyPr/>
                    <a:lstStyle/>
                    <a:p>
                      <a:pPr fontAlgn="t" latinLnBrk="0"/>
                      <a:r>
                        <a:rPr lang="en-US" sz="1600" b="0" u="none" strike="noStrike">
                          <a:effectLst/>
                          <a:latin typeface="inherit"/>
                        </a:rPr>
                        <a:t>Task definition size limit</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size, in KiB, of a task definition.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32</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005427987"/>
                  </a:ext>
                </a:extLst>
              </a:tr>
              <a:tr h="336871">
                <a:tc>
                  <a:txBody>
                    <a:bodyPr/>
                    <a:lstStyle/>
                    <a:p>
                      <a:pPr fontAlgn="t" latinLnBrk="0"/>
                      <a:r>
                        <a:rPr lang="en-US" sz="1600" b="0" u="none" strike="noStrike">
                          <a:effectLst/>
                          <a:latin typeface="inherit"/>
                        </a:rPr>
                        <a:t>Task definition max containers</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containers definitions within a a task definition.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858009762"/>
                  </a:ext>
                </a:extLst>
              </a:tr>
              <a:tr h="519301">
                <a:tc>
                  <a:txBody>
                    <a:bodyPr/>
                    <a:lstStyle/>
                    <a:p>
                      <a:pPr fontAlgn="t" latinLnBrk="0"/>
                      <a:r>
                        <a:rPr lang="en-US" sz="1600" b="0" u="none" strike="noStrike">
                          <a:effectLst/>
                          <a:latin typeface="inherit"/>
                        </a:rPr>
                        <a:t>Subnets specified in an awsvpcConfiguration</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subnets specified within an awsvpcConfiguration.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16</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219955632"/>
                  </a:ext>
                </a:extLst>
              </a:tr>
              <a:tr h="519301">
                <a:tc>
                  <a:txBody>
                    <a:bodyPr/>
                    <a:lstStyle/>
                    <a:p>
                      <a:pPr fontAlgn="t" latinLnBrk="0"/>
                      <a:r>
                        <a:rPr lang="en-US" sz="1600" b="0" u="none" strike="noStrike">
                          <a:effectLst/>
                          <a:latin typeface="inherit"/>
                        </a:rPr>
                        <a:t>Security groups specified in an awsvpcConfiguration</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security groups specified within an awsvpcConfiguration.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5</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743318703"/>
                  </a:ext>
                </a:extLst>
              </a:tr>
              <a:tr h="363217">
                <a:tc>
                  <a:txBody>
                    <a:bodyPr/>
                    <a:lstStyle/>
                    <a:p>
                      <a:pPr fontAlgn="t" latinLnBrk="0"/>
                      <a:r>
                        <a:rPr lang="en-US" sz="1600" b="0" u="none" strike="noStrike">
                          <a:effectLst/>
                          <a:latin typeface="inherit"/>
                        </a:rPr>
                        <a:t>Classic Load Balancers per service</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Classic Load Balancers per service.</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523028346"/>
                  </a:ext>
                </a:extLst>
              </a:tr>
              <a:tr h="675385">
                <a:tc>
                  <a:txBody>
                    <a:bodyPr/>
                    <a:lstStyle/>
                    <a:p>
                      <a:pPr fontAlgn="t" latinLnBrk="0"/>
                      <a:r>
                        <a:rPr lang="en-US" sz="1600" b="0" u="none" strike="noStrike">
                          <a:effectLst/>
                          <a:latin typeface="inherit"/>
                        </a:rPr>
                        <a:t>Tags per resource</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tags per resource. This applies to tasks, services, task definitions, clusters, and container instances.</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50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262607019"/>
                  </a:ext>
                </a:extLst>
              </a:tr>
            </a:tbl>
          </a:graphicData>
        </a:graphic>
      </p:graphicFrame>
    </p:spTree>
    <p:extLst>
      <p:ext uri="{BB962C8B-B14F-4D97-AF65-F5344CB8AC3E}">
        <p14:creationId xmlns:p14="http://schemas.microsoft.com/office/powerpoint/2010/main" val="412345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5" name="Picture 4">
            <a:extLst>
              <a:ext uri="{FF2B5EF4-FFF2-40B4-BE49-F238E27FC236}">
                <a16:creationId xmlns:a16="http://schemas.microsoft.com/office/drawing/2014/main" id="{67023EDF-B122-7947-AFAF-79843032184E}"/>
              </a:ext>
            </a:extLst>
          </p:cNvPr>
          <p:cNvPicPr>
            <a:picLocks noChangeAspect="1"/>
          </p:cNvPicPr>
          <p:nvPr/>
        </p:nvPicPr>
        <p:blipFill>
          <a:blip r:embed="rId2"/>
          <a:stretch>
            <a:fillRect/>
          </a:stretch>
        </p:blipFill>
        <p:spPr>
          <a:xfrm>
            <a:off x="4226433" y="1898214"/>
            <a:ext cx="3739134" cy="4515862"/>
          </a:xfrm>
          <a:prstGeom prst="rect">
            <a:avLst/>
          </a:prstGeom>
        </p:spPr>
      </p:pic>
    </p:spTree>
    <p:extLst>
      <p:ext uri="{BB962C8B-B14F-4D97-AF65-F5344CB8AC3E}">
        <p14:creationId xmlns:p14="http://schemas.microsoft.com/office/powerpoint/2010/main" val="1132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2" y="1820286"/>
            <a:ext cx="9197556"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n-lt"/>
              </a:rPr>
              <a:t>AWS SQS is a fast, reliable, scalable, fully managed message queuing service</a:t>
            </a:r>
          </a:p>
          <a:p>
            <a:r>
              <a:rPr lang="en-US" sz="2400" dirty="0">
                <a:latin typeface="+mn-lt"/>
              </a:rPr>
              <a:t>Eliminate administrative overhead</a:t>
            </a:r>
          </a:p>
          <a:p>
            <a:r>
              <a:rPr lang="en-US" sz="2400" dirty="0">
                <a:latin typeface="+mn-lt"/>
              </a:rPr>
              <a:t>Reliably deliver messages</a:t>
            </a:r>
          </a:p>
          <a:p>
            <a:r>
              <a:rPr lang="en-US" sz="2400" dirty="0">
                <a:latin typeface="+mn-lt"/>
              </a:rPr>
              <a:t>Keep sensitive data secure</a:t>
            </a:r>
          </a:p>
          <a:p>
            <a:r>
              <a:rPr lang="en-US" sz="2400" dirty="0">
                <a:latin typeface="+mn-lt"/>
              </a:rPr>
              <a:t>Scale elastically and cost-effectively</a:t>
            </a:r>
          </a:p>
          <a:p>
            <a:endParaRPr lang="en-US" sz="2400" dirty="0">
              <a:latin typeface="+mn-lt"/>
            </a:endParaRPr>
          </a:p>
        </p:txBody>
      </p:sp>
    </p:spTree>
    <p:extLst>
      <p:ext uri="{BB962C8B-B14F-4D97-AF65-F5344CB8AC3E}">
        <p14:creationId xmlns:p14="http://schemas.microsoft.com/office/powerpoint/2010/main" val="22609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Offers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2" y="1820286"/>
            <a:ext cx="9197556"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Security </a:t>
            </a:r>
          </a:p>
          <a:p>
            <a:r>
              <a:rPr lang="en-US" sz="2400" dirty="0">
                <a:latin typeface="+mn-lt"/>
              </a:rPr>
              <a:t>Durability</a:t>
            </a:r>
          </a:p>
          <a:p>
            <a:r>
              <a:rPr lang="en-US" sz="2400" dirty="0">
                <a:latin typeface="+mn-lt"/>
              </a:rPr>
              <a:t>Availability</a:t>
            </a:r>
          </a:p>
          <a:p>
            <a:r>
              <a:rPr lang="en-US" sz="2400" dirty="0">
                <a:latin typeface="+mn-lt"/>
              </a:rPr>
              <a:t>Scalability</a:t>
            </a:r>
          </a:p>
          <a:p>
            <a:r>
              <a:rPr lang="en-US" sz="2400" dirty="0">
                <a:latin typeface="+mn-lt"/>
              </a:rPr>
              <a:t>Reliability</a:t>
            </a:r>
          </a:p>
          <a:p>
            <a:r>
              <a:rPr lang="en-US" sz="2400" dirty="0">
                <a:latin typeface="+mn-lt"/>
              </a:rPr>
              <a:t>Customization</a:t>
            </a:r>
          </a:p>
          <a:p>
            <a:endParaRPr lang="en-US" sz="2400" dirty="0">
              <a:latin typeface="+mn-lt"/>
            </a:endParaRPr>
          </a:p>
        </p:txBody>
      </p:sp>
    </p:spTree>
    <p:extLst>
      <p:ext uri="{BB962C8B-B14F-4D97-AF65-F5344CB8AC3E}">
        <p14:creationId xmlns:p14="http://schemas.microsoft.com/office/powerpoint/2010/main" val="376411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Functionality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1" y="1820286"/>
            <a:ext cx="9981907" cy="4725480"/>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Unlimited queues and messages</a:t>
            </a:r>
          </a:p>
          <a:p>
            <a:r>
              <a:rPr lang="en-US" sz="2400" dirty="0">
                <a:latin typeface="+mn-lt"/>
              </a:rPr>
              <a:t>Batches</a:t>
            </a:r>
          </a:p>
          <a:p>
            <a:r>
              <a:rPr lang="en-US" sz="2400" dirty="0">
                <a:latin typeface="+mn-lt"/>
              </a:rPr>
              <a:t>Long polling</a:t>
            </a:r>
          </a:p>
          <a:p>
            <a:r>
              <a:rPr lang="en-US" sz="2400" dirty="0">
                <a:latin typeface="+mn-lt"/>
              </a:rPr>
              <a:t>Send and read messages simultaneously</a:t>
            </a:r>
          </a:p>
          <a:p>
            <a:r>
              <a:rPr lang="en-US" sz="2400" dirty="0">
                <a:latin typeface="+mn-lt"/>
              </a:rPr>
              <a:t>Message locking</a:t>
            </a:r>
          </a:p>
          <a:p>
            <a:r>
              <a:rPr lang="en-US" sz="2400" dirty="0">
                <a:latin typeface="+mn-lt"/>
              </a:rPr>
              <a:t>Queue sharing</a:t>
            </a:r>
          </a:p>
          <a:p>
            <a:r>
              <a:rPr lang="en-US" sz="2400" dirty="0">
                <a:latin typeface="+mn-lt"/>
              </a:rPr>
              <a:t>Server-side encryption</a:t>
            </a:r>
          </a:p>
          <a:p>
            <a:r>
              <a:rPr lang="en-US" sz="2400" dirty="0">
                <a:latin typeface="+mn-lt"/>
              </a:rPr>
              <a:t>Dead Letter Queues (DLQ)</a:t>
            </a:r>
          </a:p>
        </p:txBody>
      </p:sp>
    </p:spTree>
    <p:extLst>
      <p:ext uri="{BB962C8B-B14F-4D97-AF65-F5344CB8AC3E}">
        <p14:creationId xmlns:p14="http://schemas.microsoft.com/office/powerpoint/2010/main" val="270456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Distributed</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5" name="Picture 4">
            <a:extLst>
              <a:ext uri="{FF2B5EF4-FFF2-40B4-BE49-F238E27FC236}">
                <a16:creationId xmlns:a16="http://schemas.microsoft.com/office/drawing/2014/main" id="{1A9B1C30-E9C2-FA43-A1A4-FF0F9C8BB84A}"/>
              </a:ext>
            </a:extLst>
          </p:cNvPr>
          <p:cNvPicPr>
            <a:picLocks noChangeAspect="1"/>
          </p:cNvPicPr>
          <p:nvPr/>
        </p:nvPicPr>
        <p:blipFill>
          <a:blip r:embed="rId2"/>
          <a:stretch>
            <a:fillRect/>
          </a:stretch>
        </p:blipFill>
        <p:spPr>
          <a:xfrm>
            <a:off x="1416048" y="2029522"/>
            <a:ext cx="10080625" cy="4284952"/>
          </a:xfrm>
          <a:prstGeom prst="rect">
            <a:avLst/>
          </a:prstGeom>
        </p:spPr>
      </p:pic>
    </p:spTree>
    <p:extLst>
      <p:ext uri="{BB962C8B-B14F-4D97-AF65-F5344CB8AC3E}">
        <p14:creationId xmlns:p14="http://schemas.microsoft.com/office/powerpoint/2010/main" val="41307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Message lifecycle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pic>
        <p:nvPicPr>
          <p:cNvPr id="6" name="Picture 5">
            <a:extLst>
              <a:ext uri="{FF2B5EF4-FFF2-40B4-BE49-F238E27FC236}">
                <a16:creationId xmlns:a16="http://schemas.microsoft.com/office/drawing/2014/main" id="{8E09CDA5-808E-CB4E-BCEB-F4B4DE85E978}"/>
              </a:ext>
            </a:extLst>
          </p:cNvPr>
          <p:cNvPicPr>
            <a:picLocks noChangeAspect="1"/>
          </p:cNvPicPr>
          <p:nvPr/>
        </p:nvPicPr>
        <p:blipFill>
          <a:blip r:embed="rId2"/>
          <a:stretch>
            <a:fillRect/>
          </a:stretch>
        </p:blipFill>
        <p:spPr>
          <a:xfrm>
            <a:off x="3581401" y="1508562"/>
            <a:ext cx="5805568" cy="5237440"/>
          </a:xfrm>
          <a:prstGeom prst="rect">
            <a:avLst/>
          </a:prstGeom>
        </p:spPr>
      </p:pic>
    </p:spTree>
    <p:extLst>
      <p:ext uri="{BB962C8B-B14F-4D97-AF65-F5344CB8AC3E}">
        <p14:creationId xmlns:p14="http://schemas.microsoft.com/office/powerpoint/2010/main" val="238562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Queue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3" y="1820286"/>
            <a:ext cx="4027156" cy="272941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n-lt"/>
              </a:rPr>
              <a:t>Standard Queues</a:t>
            </a:r>
          </a:p>
          <a:p>
            <a:r>
              <a:rPr lang="en-US" sz="2400" dirty="0">
                <a:latin typeface="+mn-lt"/>
              </a:rPr>
              <a:t>Unlimited Throughput </a:t>
            </a:r>
          </a:p>
          <a:p>
            <a:r>
              <a:rPr lang="en-US" sz="2400" dirty="0">
                <a:latin typeface="+mn-lt"/>
              </a:rPr>
              <a:t>At-Least-Once Delivery </a:t>
            </a:r>
          </a:p>
          <a:p>
            <a:r>
              <a:rPr lang="en-US" sz="2400" dirty="0">
                <a:latin typeface="+mn-lt"/>
              </a:rPr>
              <a:t>Best-Effort Ordering</a:t>
            </a:r>
          </a:p>
          <a:p>
            <a:endParaRPr lang="en-US" sz="2400" dirty="0">
              <a:latin typeface="+mn-lt"/>
            </a:endParaRPr>
          </a:p>
        </p:txBody>
      </p:sp>
      <p:pic>
        <p:nvPicPr>
          <p:cNvPr id="5" name="Picture 4">
            <a:extLst>
              <a:ext uri="{FF2B5EF4-FFF2-40B4-BE49-F238E27FC236}">
                <a16:creationId xmlns:a16="http://schemas.microsoft.com/office/drawing/2014/main" id="{FB3FCC86-2D5F-444E-B99B-02CF183C91BC}"/>
              </a:ext>
            </a:extLst>
          </p:cNvPr>
          <p:cNvPicPr>
            <a:picLocks noChangeAspect="1"/>
          </p:cNvPicPr>
          <p:nvPr/>
        </p:nvPicPr>
        <p:blipFill>
          <a:blip r:embed="rId2"/>
          <a:stretch>
            <a:fillRect/>
          </a:stretch>
        </p:blipFill>
        <p:spPr>
          <a:xfrm>
            <a:off x="1106216" y="5304553"/>
            <a:ext cx="4510189" cy="1122790"/>
          </a:xfrm>
          <a:prstGeom prst="rect">
            <a:avLst/>
          </a:prstGeom>
        </p:spPr>
      </p:pic>
      <p:pic>
        <p:nvPicPr>
          <p:cNvPr id="7" name="Picture 6">
            <a:extLst>
              <a:ext uri="{FF2B5EF4-FFF2-40B4-BE49-F238E27FC236}">
                <a16:creationId xmlns:a16="http://schemas.microsoft.com/office/drawing/2014/main" id="{2D8CECC4-2599-4F44-895B-741956876BAC}"/>
              </a:ext>
            </a:extLst>
          </p:cNvPr>
          <p:cNvPicPr>
            <a:picLocks noChangeAspect="1"/>
          </p:cNvPicPr>
          <p:nvPr/>
        </p:nvPicPr>
        <p:blipFill>
          <a:blip r:embed="rId3"/>
          <a:stretch>
            <a:fillRect/>
          </a:stretch>
        </p:blipFill>
        <p:spPr>
          <a:xfrm>
            <a:off x="6575597" y="5595028"/>
            <a:ext cx="4586287" cy="541840"/>
          </a:xfrm>
          <a:prstGeom prst="rect">
            <a:avLst/>
          </a:prstGeom>
        </p:spPr>
      </p:pic>
      <p:sp>
        <p:nvSpPr>
          <p:cNvPr id="8" name="Content Placeholder 4">
            <a:extLst>
              <a:ext uri="{FF2B5EF4-FFF2-40B4-BE49-F238E27FC236}">
                <a16:creationId xmlns:a16="http://schemas.microsoft.com/office/drawing/2014/main" id="{1A4B5E46-E25C-6A40-9897-EAC80483EF0F}"/>
              </a:ext>
            </a:extLst>
          </p:cNvPr>
          <p:cNvSpPr txBox="1">
            <a:spLocks/>
          </p:cNvSpPr>
          <p:nvPr/>
        </p:nvSpPr>
        <p:spPr>
          <a:xfrm>
            <a:off x="6456361" y="1898214"/>
            <a:ext cx="4768868" cy="3100537"/>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n-lt"/>
              </a:rPr>
              <a:t>FIFO Queues</a:t>
            </a:r>
          </a:p>
          <a:p>
            <a:r>
              <a:rPr lang="en-US" sz="2400" dirty="0">
                <a:latin typeface="+mn-lt"/>
              </a:rPr>
              <a:t>High Throughput up to 300 per second</a:t>
            </a:r>
          </a:p>
          <a:p>
            <a:r>
              <a:rPr lang="en-US" sz="2400" dirty="0">
                <a:latin typeface="+mn-lt"/>
              </a:rPr>
              <a:t>Exactly-Once Processing</a:t>
            </a:r>
          </a:p>
          <a:p>
            <a:r>
              <a:rPr lang="en-US" sz="2400" dirty="0">
                <a:latin typeface="+mn-lt"/>
              </a:rPr>
              <a:t>First-In-First-Out Delivery</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33874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Configuration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5" name="Picture 4">
            <a:extLst>
              <a:ext uri="{FF2B5EF4-FFF2-40B4-BE49-F238E27FC236}">
                <a16:creationId xmlns:a16="http://schemas.microsoft.com/office/drawing/2014/main" id="{A1704948-FC9B-AF47-8ADD-AE9BF536F305}"/>
              </a:ext>
            </a:extLst>
          </p:cNvPr>
          <p:cNvPicPr>
            <a:picLocks noChangeAspect="1"/>
          </p:cNvPicPr>
          <p:nvPr/>
        </p:nvPicPr>
        <p:blipFill>
          <a:blip r:embed="rId2"/>
          <a:stretch>
            <a:fillRect/>
          </a:stretch>
        </p:blipFill>
        <p:spPr>
          <a:xfrm>
            <a:off x="3118814" y="1556357"/>
            <a:ext cx="6675095" cy="5176269"/>
          </a:xfrm>
          <a:prstGeom prst="rect">
            <a:avLst/>
          </a:prstGeom>
        </p:spPr>
      </p:pic>
    </p:spTree>
    <p:extLst>
      <p:ext uri="{BB962C8B-B14F-4D97-AF65-F5344CB8AC3E}">
        <p14:creationId xmlns:p14="http://schemas.microsoft.com/office/powerpoint/2010/main" val="153610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6" name="Picture 5">
            <a:extLst>
              <a:ext uri="{FF2B5EF4-FFF2-40B4-BE49-F238E27FC236}">
                <a16:creationId xmlns:a16="http://schemas.microsoft.com/office/drawing/2014/main" id="{1BD37CD4-D456-8F4B-A102-2FD883FC8ACD}"/>
              </a:ext>
            </a:extLst>
          </p:cNvPr>
          <p:cNvPicPr>
            <a:picLocks noChangeAspect="1"/>
          </p:cNvPicPr>
          <p:nvPr/>
        </p:nvPicPr>
        <p:blipFill>
          <a:blip r:embed="rId2"/>
          <a:stretch>
            <a:fillRect/>
          </a:stretch>
        </p:blipFill>
        <p:spPr>
          <a:xfrm>
            <a:off x="1894008" y="1780585"/>
            <a:ext cx="9124708" cy="4940890"/>
          </a:xfrm>
          <a:prstGeom prst="rect">
            <a:avLst/>
          </a:prstGeom>
        </p:spPr>
      </p:pic>
    </p:spTree>
    <p:extLst>
      <p:ext uri="{BB962C8B-B14F-4D97-AF65-F5344CB8AC3E}">
        <p14:creationId xmlns:p14="http://schemas.microsoft.com/office/powerpoint/2010/main" val="216565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sp>
        <p:nvSpPr>
          <p:cNvPr id="5" name="Slide Number Placeholder 1">
            <a:extLst>
              <a:ext uri="{FF2B5EF4-FFF2-40B4-BE49-F238E27FC236}">
                <a16:creationId xmlns:a16="http://schemas.microsoft.com/office/drawing/2014/main" id="{FBB21D8F-E2B1-3945-A7C7-A5EC353DE190}"/>
              </a:ext>
            </a:extLst>
          </p:cNvPr>
          <p:cNvSpPr txBox="1">
            <a:spLocks/>
          </p:cNvSpPr>
          <p:nvPr/>
        </p:nvSpPr>
        <p:spPr>
          <a:xfrm>
            <a:off x="9045497" y="6267141"/>
            <a:ext cx="2743200" cy="365125"/>
          </a:xfrm>
          <a:prstGeom prst="rect">
            <a:avLst/>
          </a:prstGeom>
          <a:solidFill>
            <a:srgbClr val="E30613"/>
          </a:solidFill>
        </p:spPr>
        <p:txBody>
          <a:bodyPr vert="horz" lIns="91440" tIns="45720" rIns="91440" bIns="45720" rtlCol="0" anchor="ctr"/>
          <a:lstStyle>
            <a:defPPr>
              <a:defRPr lang="en-US"/>
            </a:defPPr>
            <a:lvl1pPr marL="0" algn="ctr" defTabSz="914400" rtl="0" eaLnBrk="1" latinLnBrk="0" hangingPunct="1">
              <a:defRPr sz="1300" b="0" i="0" kern="1200">
                <a:solidFill>
                  <a:schemeClr val="bg1"/>
                </a:solidFill>
                <a:latin typeface="Oswald"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BBAB50-750E-4440-A86C-A269EF5F21FD}" type="slidenum">
              <a:rPr lang="ru-RU" smtClean="0"/>
              <a:pPr/>
              <a:t>38</a:t>
            </a:fld>
            <a:endParaRPr lang="ru-RU"/>
          </a:p>
        </p:txBody>
      </p:sp>
      <p:sp>
        <p:nvSpPr>
          <p:cNvPr id="7" name="Rectangle 6">
            <a:extLst>
              <a:ext uri="{FF2B5EF4-FFF2-40B4-BE49-F238E27FC236}">
                <a16:creationId xmlns:a16="http://schemas.microsoft.com/office/drawing/2014/main" id="{69FFB6BD-BC39-534B-8624-C682749CC929}"/>
              </a:ext>
            </a:extLst>
          </p:cNvPr>
          <p:cNvSpPr/>
          <p:nvPr/>
        </p:nvSpPr>
        <p:spPr>
          <a:xfrm>
            <a:off x="1708071" y="1809005"/>
            <a:ext cx="10080626" cy="369332"/>
          </a:xfrm>
          <a:prstGeom prst="rect">
            <a:avLst/>
          </a:prstGeom>
        </p:spPr>
        <p:txBody>
          <a:bodyPr wrap="square">
            <a:spAutoFit/>
          </a:bodyPr>
          <a:lstStyle/>
          <a:p>
            <a:r>
              <a:rPr lang="en-US" b="1" dirty="0">
                <a:solidFill>
                  <a:srgbClr val="333333"/>
                </a:solidFill>
                <a:latin typeface="AmazonEmberBold"/>
              </a:rPr>
              <a:t>Amazon SQS Free Tier </a:t>
            </a:r>
            <a:r>
              <a:rPr lang="en-US" dirty="0">
                <a:solidFill>
                  <a:srgbClr val="333333"/>
                </a:solidFill>
                <a:latin typeface="AmazonEmberBold"/>
              </a:rPr>
              <a:t>- </a:t>
            </a:r>
            <a:r>
              <a:rPr lang="en-US" dirty="0">
                <a:solidFill>
                  <a:srgbClr val="333333"/>
                </a:solidFill>
                <a:latin typeface="AmazonEmber"/>
              </a:rPr>
              <a:t>1 million Amazon SQS requests for free each month.</a:t>
            </a:r>
            <a:endParaRPr lang="en-US" dirty="0"/>
          </a:p>
        </p:txBody>
      </p:sp>
      <p:graphicFrame>
        <p:nvGraphicFramePr>
          <p:cNvPr id="8" name="Table 7">
            <a:extLst>
              <a:ext uri="{FF2B5EF4-FFF2-40B4-BE49-F238E27FC236}">
                <a16:creationId xmlns:a16="http://schemas.microsoft.com/office/drawing/2014/main" id="{62BB0B17-015C-E549-89DF-C823FF8EC2F8}"/>
              </a:ext>
            </a:extLst>
          </p:cNvPr>
          <p:cNvGraphicFramePr>
            <a:graphicFrameLocks noGrp="1"/>
          </p:cNvGraphicFramePr>
          <p:nvPr>
            <p:extLst>
              <p:ext uri="{D42A27DB-BD31-4B8C-83A1-F6EECF244321}">
                <p14:modId xmlns:p14="http://schemas.microsoft.com/office/powerpoint/2010/main" val="3220232529"/>
              </p:ext>
            </p:extLst>
          </p:nvPr>
        </p:nvGraphicFramePr>
        <p:xfrm>
          <a:off x="1273097" y="2706104"/>
          <a:ext cx="10515600" cy="1267373"/>
        </p:xfrm>
        <a:graphic>
          <a:graphicData uri="http://schemas.openxmlformats.org/drawingml/2006/table">
            <a:tbl>
              <a:tblPr/>
              <a:tblGrid>
                <a:gridCol w="5257800">
                  <a:extLst>
                    <a:ext uri="{9D8B030D-6E8A-4147-A177-3AD203B41FA5}">
                      <a16:colId xmlns:a16="http://schemas.microsoft.com/office/drawing/2014/main" val="3245857303"/>
                    </a:ext>
                  </a:extLst>
                </a:gridCol>
                <a:gridCol w="5257800">
                  <a:extLst>
                    <a:ext uri="{9D8B030D-6E8A-4147-A177-3AD203B41FA5}">
                      <a16:colId xmlns:a16="http://schemas.microsoft.com/office/drawing/2014/main" val="55904054"/>
                    </a:ext>
                  </a:extLst>
                </a:gridCol>
              </a:tblGrid>
              <a:tr h="0">
                <a:tc gridSpan="2">
                  <a:txBody>
                    <a:bodyPr/>
                    <a:lstStyle/>
                    <a:p>
                      <a:pPr algn="ctr"/>
                      <a:r>
                        <a:rPr lang="en-US" sz="1700" dirty="0">
                          <a:effectLst/>
                        </a:rPr>
                        <a:t>Pricing per 1 million Requests after Free tier (Monthly)</a:t>
                      </a:r>
                    </a:p>
                  </a:txBody>
                  <a:tcPr marL="85551" marR="85551" marT="133673" marB="71292" anchor="ctr">
                    <a:lnL>
                      <a:noFill/>
                    </a:lnL>
                    <a:lnT>
                      <a:noFill/>
                    </a:lnT>
                    <a:lnB w="9525" cap="flat" cmpd="sng" algn="ctr">
                      <a:solidFill>
                        <a:srgbClr val="D5DBDB"/>
                      </a:solidFill>
                      <a:prstDash val="solid"/>
                      <a:round/>
                      <a:headEnd type="none" w="med" len="med"/>
                      <a:tailEnd type="none" w="med" len="med"/>
                    </a:lnB>
                    <a:solidFill>
                      <a:srgbClr val="F1F4F6"/>
                    </a:solidFill>
                  </a:tcPr>
                </a:tc>
                <a:tc hMerge="1">
                  <a:txBody>
                    <a:bodyPr/>
                    <a:lstStyle/>
                    <a:p>
                      <a:endParaRPr lang="en-US" sz="1700" kern="1200" dirty="0">
                        <a:solidFill>
                          <a:schemeClr val="tx1"/>
                        </a:solidFill>
                        <a:effectLst/>
                        <a:latin typeface="+mn-lt"/>
                        <a:ea typeface="+mn-ea"/>
                        <a:cs typeface="+mn-cs"/>
                      </a:endParaRPr>
                    </a:p>
                  </a:txBody>
                  <a:tcPr marL="85551" marR="85551" marT="42775" marB="42775">
                    <a:lnL>
                      <a:noFill/>
                    </a:lnL>
                  </a:tcPr>
                </a:tc>
                <a:extLst>
                  <a:ext uri="{0D108BD9-81ED-4DB2-BD59-A6C34878D82A}">
                    <a16:rowId xmlns:a16="http://schemas.microsoft.com/office/drawing/2014/main" val="3979633710"/>
                  </a:ext>
                </a:extLst>
              </a:tr>
              <a:tr h="399236">
                <a:tc>
                  <a:txBody>
                    <a:bodyPr/>
                    <a:lstStyle/>
                    <a:p>
                      <a:pPr algn="l"/>
                      <a:r>
                        <a:rPr lang="en-US" sz="1700">
                          <a:effectLst/>
                        </a:rPr>
                        <a:t>Standard Queue</a:t>
                      </a: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tc>
                  <a:txBody>
                    <a:bodyPr/>
                    <a:lstStyle/>
                    <a:p>
                      <a:pPr algn="ctr"/>
                      <a:r>
                        <a:rPr lang="en-US" sz="1700">
                          <a:effectLst/>
                        </a:rPr>
                        <a:t>$0.40 ($0.0000004 per request)</a:t>
                      </a:r>
                    </a:p>
                  </a:txBody>
                  <a:tcPr marL="71292" marR="71292" marT="71292" marB="71292" anchor="ctr">
                    <a:lnL>
                      <a:noFill/>
                    </a:lnL>
                    <a:lnR>
                      <a:noFill/>
                    </a:lnR>
                    <a:lnB>
                      <a:noFill/>
                    </a:lnB>
                    <a:solidFill>
                      <a:srgbClr val="F1F4F6"/>
                    </a:solidFill>
                  </a:tcPr>
                </a:tc>
                <a:extLst>
                  <a:ext uri="{0D108BD9-81ED-4DB2-BD59-A6C34878D82A}">
                    <a16:rowId xmlns:a16="http://schemas.microsoft.com/office/drawing/2014/main" val="331051617"/>
                  </a:ext>
                </a:extLst>
              </a:tr>
              <a:tr h="399236">
                <a:tc>
                  <a:txBody>
                    <a:bodyPr/>
                    <a:lstStyle/>
                    <a:p>
                      <a:pPr algn="l"/>
                      <a:r>
                        <a:rPr lang="en-US" sz="1700" dirty="0">
                          <a:effectLst/>
                        </a:rPr>
                        <a:t>FIFO Queue</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$0.50 ($0.0000005 per request)</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3629559153"/>
                  </a:ext>
                </a:extLst>
              </a:tr>
            </a:tbl>
          </a:graphicData>
        </a:graphic>
      </p:graphicFrame>
      <p:graphicFrame>
        <p:nvGraphicFramePr>
          <p:cNvPr id="9" name="Table 8">
            <a:extLst>
              <a:ext uri="{FF2B5EF4-FFF2-40B4-BE49-F238E27FC236}">
                <a16:creationId xmlns:a16="http://schemas.microsoft.com/office/drawing/2014/main" id="{5CDE668A-4348-6249-962F-EFBFB729869E}"/>
              </a:ext>
            </a:extLst>
          </p:cNvPr>
          <p:cNvGraphicFramePr>
            <a:graphicFrameLocks noGrp="1"/>
          </p:cNvGraphicFramePr>
          <p:nvPr>
            <p:extLst>
              <p:ext uri="{D42A27DB-BD31-4B8C-83A1-F6EECF244321}">
                <p14:modId xmlns:p14="http://schemas.microsoft.com/office/powerpoint/2010/main" val="944691442"/>
              </p:ext>
            </p:extLst>
          </p:nvPr>
        </p:nvGraphicFramePr>
        <p:xfrm>
          <a:off x="1273097" y="4561565"/>
          <a:ext cx="10515600" cy="2070701"/>
        </p:xfrm>
        <a:graphic>
          <a:graphicData uri="http://schemas.openxmlformats.org/drawingml/2006/table">
            <a:tbl>
              <a:tblPr/>
              <a:tblGrid>
                <a:gridCol w="5257800">
                  <a:extLst>
                    <a:ext uri="{9D8B030D-6E8A-4147-A177-3AD203B41FA5}">
                      <a16:colId xmlns:a16="http://schemas.microsoft.com/office/drawing/2014/main" val="3890094836"/>
                    </a:ext>
                  </a:extLst>
                </a:gridCol>
                <a:gridCol w="5257800">
                  <a:extLst>
                    <a:ext uri="{9D8B030D-6E8A-4147-A177-3AD203B41FA5}">
                      <a16:colId xmlns:a16="http://schemas.microsoft.com/office/drawing/2014/main" val="1093925656"/>
                    </a:ext>
                  </a:extLst>
                </a:gridCol>
              </a:tblGrid>
              <a:tr h="461617">
                <a:tc>
                  <a:txBody>
                    <a:bodyPr/>
                    <a:lstStyle/>
                    <a:p>
                      <a:pPr algn="ctr"/>
                      <a:endParaRPr lang="en-US" sz="1700" dirty="0">
                        <a:effectLst/>
                      </a:endParaRPr>
                    </a:p>
                  </a:txBody>
                  <a:tcPr marL="85551" marR="85551" marT="133673" marB="71292" anchor="ctr">
                    <a:lnL>
                      <a:noFill/>
                    </a:lnL>
                    <a:lnR>
                      <a:noFill/>
                    </a:lnR>
                    <a:lnT>
                      <a:noFill/>
                    </a:lnT>
                    <a:lnB w="9525" cap="flat" cmpd="sng" algn="ctr">
                      <a:solidFill>
                        <a:srgbClr val="D5DBDB"/>
                      </a:solidFill>
                      <a:prstDash val="solid"/>
                      <a:round/>
                      <a:headEnd type="none" w="med" len="med"/>
                      <a:tailEnd type="none" w="med" len="med"/>
                    </a:lnB>
                    <a:solidFill>
                      <a:srgbClr val="F1F4F6"/>
                    </a:solidFill>
                  </a:tcPr>
                </a:tc>
                <a:tc>
                  <a:txBody>
                    <a:bodyPr/>
                    <a:lstStyle/>
                    <a:p>
                      <a:pPr algn="ctr"/>
                      <a:r>
                        <a:rPr lang="en-US" sz="1700">
                          <a:effectLst/>
                        </a:rPr>
                        <a:t>Pricing</a:t>
                      </a:r>
                    </a:p>
                  </a:txBody>
                  <a:tcPr marL="85551" marR="85551" marT="133673" marB="71292" anchor="ctr">
                    <a:lnL>
                      <a:noFill/>
                    </a:lnL>
                    <a:lnR>
                      <a:noFill/>
                    </a:lnR>
                    <a:lnT>
                      <a:noFill/>
                    </a:lnT>
                    <a:lnB w="9525" cap="flat" cmpd="sng" algn="ctr">
                      <a:solidFill>
                        <a:srgbClr val="D5DBDB"/>
                      </a:solidFill>
                      <a:prstDash val="solid"/>
                      <a:round/>
                      <a:headEnd type="none" w="med" len="med"/>
                      <a:tailEnd type="none" w="med" len="med"/>
                    </a:lnB>
                    <a:solidFill>
                      <a:srgbClr val="F1F4F6"/>
                    </a:solidFill>
                  </a:tcPr>
                </a:tc>
                <a:extLst>
                  <a:ext uri="{0D108BD9-81ED-4DB2-BD59-A6C34878D82A}">
                    <a16:rowId xmlns:a16="http://schemas.microsoft.com/office/drawing/2014/main" val="2734411543"/>
                  </a:ext>
                </a:extLst>
              </a:tr>
              <a:tr h="399236">
                <a:tc>
                  <a:txBody>
                    <a:bodyPr/>
                    <a:lstStyle/>
                    <a:p>
                      <a:pPr algn="l"/>
                      <a:r>
                        <a:rPr lang="en-US" sz="1700" b="0">
                          <a:effectLst/>
                          <a:latin typeface="AmazonEmberBold"/>
                        </a:rPr>
                        <a:t>Data Transfer IN</a:t>
                      </a:r>
                      <a:endParaRPr lang="en-US" sz="1700">
                        <a:effectLst/>
                      </a:endParaRP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effectLst/>
                        </a:rPr>
                        <a:t>$0.00 per GB</a:t>
                      </a: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extLst>
                  <a:ext uri="{0D108BD9-81ED-4DB2-BD59-A6C34878D82A}">
                    <a16:rowId xmlns:a16="http://schemas.microsoft.com/office/drawing/2014/main" val="3523040304"/>
                  </a:ext>
                </a:extLst>
              </a:tr>
              <a:tr h="399236">
                <a:tc>
                  <a:txBody>
                    <a:bodyPr/>
                    <a:lstStyle/>
                    <a:p>
                      <a:pPr algn="l"/>
                      <a:r>
                        <a:rPr lang="en-US" sz="1700" b="0" dirty="0">
                          <a:effectLst/>
                          <a:latin typeface="AmazonEmberBold"/>
                        </a:rPr>
                        <a:t>Data Transfer OUT</a:t>
                      </a:r>
                      <a:endParaRPr lang="en-US" sz="1700" dirty="0">
                        <a:effectLst/>
                      </a:endParaRPr>
                    </a:p>
                  </a:txBody>
                  <a:tcPr marL="71292" marR="71292" marT="71292" marB="71292" anchor="ctr">
                    <a:lnL>
                      <a:noFill/>
                    </a:lnL>
                    <a:lnR>
                      <a:noFill/>
                    </a:lnR>
                    <a:lnT>
                      <a:noFill/>
                    </a:lnT>
                    <a:lnB>
                      <a:noFill/>
                    </a:lnB>
                    <a:solidFill>
                      <a:srgbClr val="F1F4F6"/>
                    </a:solidFill>
                  </a:tcPr>
                </a:tc>
                <a:tc>
                  <a:txBody>
                    <a:bodyPr/>
                    <a:lstStyle/>
                    <a:p>
                      <a:pPr algn="ctr"/>
                      <a:endParaRPr lang="en-US" sz="1700" dirty="0">
                        <a:effectLst/>
                      </a:endParaRPr>
                    </a:p>
                  </a:txBody>
                  <a:tcPr marL="71292" marR="71292" marT="71292" marB="71292" anchor="ctr">
                    <a:lnL>
                      <a:noFill/>
                    </a:lnL>
                    <a:lnR>
                      <a:noFill/>
                    </a:lnR>
                    <a:lnT>
                      <a:noFill/>
                    </a:lnT>
                    <a:lnB>
                      <a:noFill/>
                    </a:lnB>
                    <a:solidFill>
                      <a:srgbClr val="F1F4F6"/>
                    </a:solidFill>
                  </a:tcPr>
                </a:tc>
                <a:extLst>
                  <a:ext uri="{0D108BD9-81ED-4DB2-BD59-A6C34878D82A}">
                    <a16:rowId xmlns:a16="http://schemas.microsoft.com/office/drawing/2014/main" val="2452366027"/>
                  </a:ext>
                </a:extLst>
              </a:tr>
              <a:tr h="399236">
                <a:tc>
                  <a:txBody>
                    <a:bodyPr/>
                    <a:lstStyle/>
                    <a:p>
                      <a:pPr algn="l"/>
                      <a:r>
                        <a:rPr lang="en-US" sz="1700" dirty="0">
                          <a:effectLst/>
                        </a:rPr>
                        <a:t>Up to 1 GB / Month</a:t>
                      </a:r>
                    </a:p>
                  </a:txBody>
                  <a:tcPr marL="71292" marR="71292" marT="71292" marB="71292" anchor="ctr">
                    <a:lnL>
                      <a:noFill/>
                    </a:lnL>
                    <a:lnR>
                      <a:noFill/>
                    </a:lnR>
                    <a:lnT>
                      <a:noFill/>
                    </a:lnT>
                    <a:lnB>
                      <a:noFill/>
                    </a:lnB>
                    <a:solidFill>
                      <a:srgbClr val="F7F7F7"/>
                    </a:solidFill>
                  </a:tcPr>
                </a:tc>
                <a:tc>
                  <a:txBody>
                    <a:bodyPr/>
                    <a:lstStyle/>
                    <a:p>
                      <a:pPr algn="ctr"/>
                      <a:r>
                        <a:rPr lang="en-US" sz="1700">
                          <a:effectLst/>
                        </a:rPr>
                        <a:t>$0.00 per GB</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2122318860"/>
                  </a:ext>
                </a:extLst>
              </a:tr>
              <a:tr h="399236">
                <a:tc>
                  <a:txBody>
                    <a:bodyPr/>
                    <a:lstStyle/>
                    <a:p>
                      <a:pPr algn="l"/>
                      <a:r>
                        <a:rPr lang="en-US" sz="1700">
                          <a:effectLst/>
                        </a:rPr>
                        <a:t>Next 9.999 TB / Month</a:t>
                      </a:r>
                    </a:p>
                  </a:txBody>
                  <a:tcPr marL="71292" marR="71292" marT="71292" marB="71292" anchor="ctr">
                    <a:lnL>
                      <a:noFill/>
                    </a:lnL>
                    <a:lnR>
                      <a:noFill/>
                    </a:lnR>
                    <a:lnT>
                      <a:noFill/>
                    </a:lnT>
                    <a:lnB>
                      <a:noFill/>
                    </a:lnB>
                    <a:solidFill>
                      <a:srgbClr val="F1F4F6"/>
                    </a:solidFill>
                  </a:tcPr>
                </a:tc>
                <a:tc>
                  <a:txBody>
                    <a:bodyPr/>
                    <a:lstStyle/>
                    <a:p>
                      <a:pPr algn="ctr"/>
                      <a:r>
                        <a:rPr lang="en-US" sz="1700" dirty="0">
                          <a:effectLst/>
                        </a:rPr>
                        <a:t>$0.09 per GB</a:t>
                      </a:r>
                    </a:p>
                  </a:txBody>
                  <a:tcPr marL="71292" marR="71292" marT="71292" marB="71292" anchor="ctr">
                    <a:lnL>
                      <a:noFill/>
                    </a:lnL>
                    <a:lnR>
                      <a:noFill/>
                    </a:lnR>
                    <a:lnT>
                      <a:noFill/>
                    </a:lnT>
                    <a:lnB>
                      <a:noFill/>
                    </a:lnB>
                    <a:solidFill>
                      <a:srgbClr val="F1F4F6"/>
                    </a:solidFill>
                  </a:tcPr>
                </a:tc>
                <a:extLst>
                  <a:ext uri="{0D108BD9-81ED-4DB2-BD59-A6C34878D82A}">
                    <a16:rowId xmlns:a16="http://schemas.microsoft.com/office/drawing/2014/main" val="454307449"/>
                  </a:ext>
                </a:extLst>
              </a:tr>
            </a:tbl>
          </a:graphicData>
        </a:graphic>
      </p:graphicFrame>
      <p:sp>
        <p:nvSpPr>
          <p:cNvPr id="10" name="TextBox 9">
            <a:extLst>
              <a:ext uri="{FF2B5EF4-FFF2-40B4-BE49-F238E27FC236}">
                <a16:creationId xmlns:a16="http://schemas.microsoft.com/office/drawing/2014/main" id="{79D3309F-7FC5-1641-B2AD-1C5AFB9119DB}"/>
              </a:ext>
            </a:extLst>
          </p:cNvPr>
          <p:cNvSpPr txBox="1"/>
          <p:nvPr/>
        </p:nvSpPr>
        <p:spPr>
          <a:xfrm>
            <a:off x="1273097" y="2320495"/>
            <a:ext cx="1049133" cy="369332"/>
          </a:xfrm>
          <a:prstGeom prst="rect">
            <a:avLst/>
          </a:prstGeom>
          <a:noFill/>
        </p:spPr>
        <p:txBody>
          <a:bodyPr wrap="none" rtlCol="0">
            <a:spAutoFit/>
          </a:bodyPr>
          <a:lstStyle/>
          <a:p>
            <a:r>
              <a:rPr lang="en-US" b="1" dirty="0"/>
              <a:t>Requests</a:t>
            </a:r>
          </a:p>
        </p:txBody>
      </p:sp>
      <p:sp>
        <p:nvSpPr>
          <p:cNvPr id="11" name="TextBox 10">
            <a:extLst>
              <a:ext uri="{FF2B5EF4-FFF2-40B4-BE49-F238E27FC236}">
                <a16:creationId xmlns:a16="http://schemas.microsoft.com/office/drawing/2014/main" id="{B85CF7AF-3090-DC41-A047-EEBFBFA94ED5}"/>
              </a:ext>
            </a:extLst>
          </p:cNvPr>
          <p:cNvSpPr txBox="1"/>
          <p:nvPr/>
        </p:nvSpPr>
        <p:spPr>
          <a:xfrm>
            <a:off x="1273097" y="4192233"/>
            <a:ext cx="633956" cy="369332"/>
          </a:xfrm>
          <a:prstGeom prst="rect">
            <a:avLst/>
          </a:prstGeom>
          <a:noFill/>
        </p:spPr>
        <p:txBody>
          <a:bodyPr wrap="none" rtlCol="0">
            <a:spAutoFit/>
          </a:bodyPr>
          <a:lstStyle/>
          <a:p>
            <a:r>
              <a:rPr lang="en-US" b="1" dirty="0"/>
              <a:t>Data</a:t>
            </a:r>
          </a:p>
        </p:txBody>
      </p:sp>
    </p:spTree>
    <p:extLst>
      <p:ext uri="{BB962C8B-B14F-4D97-AF65-F5344CB8AC3E}">
        <p14:creationId xmlns:p14="http://schemas.microsoft.com/office/powerpoint/2010/main" val="146288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Limits. Queues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graphicFrame>
        <p:nvGraphicFramePr>
          <p:cNvPr id="5" name="Table 4">
            <a:extLst>
              <a:ext uri="{FF2B5EF4-FFF2-40B4-BE49-F238E27FC236}">
                <a16:creationId xmlns:a16="http://schemas.microsoft.com/office/drawing/2014/main" id="{B1C2A703-A6F4-AF46-8499-874D36D53D06}"/>
              </a:ext>
            </a:extLst>
          </p:cNvPr>
          <p:cNvGraphicFramePr>
            <a:graphicFrameLocks noGrp="1"/>
          </p:cNvGraphicFramePr>
          <p:nvPr>
            <p:extLst>
              <p:ext uri="{D42A27DB-BD31-4B8C-83A1-F6EECF244321}">
                <p14:modId xmlns:p14="http://schemas.microsoft.com/office/powerpoint/2010/main" val="2205802545"/>
              </p:ext>
            </p:extLst>
          </p:nvPr>
        </p:nvGraphicFramePr>
        <p:xfrm>
          <a:off x="987706" y="1898214"/>
          <a:ext cx="10366094" cy="4454394"/>
        </p:xfrm>
        <a:graphic>
          <a:graphicData uri="http://schemas.openxmlformats.org/drawingml/2006/table">
            <a:tbl>
              <a:tblPr/>
              <a:tblGrid>
                <a:gridCol w="3027744">
                  <a:extLst>
                    <a:ext uri="{9D8B030D-6E8A-4147-A177-3AD203B41FA5}">
                      <a16:colId xmlns:a16="http://schemas.microsoft.com/office/drawing/2014/main" val="479999658"/>
                    </a:ext>
                  </a:extLst>
                </a:gridCol>
                <a:gridCol w="7338350">
                  <a:extLst>
                    <a:ext uri="{9D8B030D-6E8A-4147-A177-3AD203B41FA5}">
                      <a16:colId xmlns:a16="http://schemas.microsoft.com/office/drawing/2014/main" val="4013145320"/>
                    </a:ext>
                  </a:extLst>
                </a:gridCol>
              </a:tblGrid>
              <a:tr h="110808">
                <a:tc>
                  <a:txBody>
                    <a:bodyPr/>
                    <a:lstStyle/>
                    <a:p>
                      <a:pPr algn="l" fontAlgn="t" latinLnBrk="0"/>
                      <a:r>
                        <a:rPr lang="en-US" sz="1600" b="1">
                          <a:solidFill>
                            <a:srgbClr val="545B64"/>
                          </a:solidFill>
                          <a:effectLst/>
                          <a:latin typeface="+mn-lt"/>
                        </a:rPr>
                        <a:t>Quota</a:t>
                      </a:r>
                    </a:p>
                  </a:txBody>
                  <a:tcPr marL="23778" marR="23778" marT="11889" marB="11889">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rgbClr val="545B64"/>
                          </a:solidFill>
                          <a:effectLst/>
                          <a:latin typeface="+mn-lt"/>
                        </a:rPr>
                        <a:t>Description</a:t>
                      </a:r>
                    </a:p>
                  </a:txBody>
                  <a:tcPr marL="23778" marR="23778" marT="11889" marB="11889">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1907954466"/>
                  </a:ext>
                </a:extLst>
              </a:tr>
              <a:tr h="184475">
                <a:tc>
                  <a:txBody>
                    <a:bodyPr/>
                    <a:lstStyle/>
                    <a:p>
                      <a:pPr fontAlgn="t" latinLnBrk="0"/>
                      <a:r>
                        <a:rPr lang="en-US" sz="1600" b="0" dirty="0">
                          <a:effectLst/>
                          <a:latin typeface="+mn-lt"/>
                        </a:rPr>
                        <a:t>Delay queue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default (minimum) delay for a queue is 0 seconds. The maximum is 15 minutes.</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505135343"/>
                  </a:ext>
                </a:extLst>
              </a:tr>
              <a:tr h="110808">
                <a:tc>
                  <a:txBody>
                    <a:bodyPr/>
                    <a:lstStyle/>
                    <a:p>
                      <a:pPr fontAlgn="t" latinLnBrk="0"/>
                      <a:r>
                        <a:rPr lang="en-US" sz="1600" b="0">
                          <a:effectLst/>
                          <a:latin typeface="+mn-lt"/>
                        </a:rPr>
                        <a:t>Listed queues</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1,000 queues per </a:t>
                      </a:r>
                      <a:r>
                        <a:rPr lang="en-US" sz="1600" b="0" u="none" strike="noStrike">
                          <a:effectLst/>
                          <a:latin typeface="+mn-lt"/>
                          <a:hlinkClick r:id="rId2"/>
                        </a:rPr>
                        <a:t>ListQueues</a:t>
                      </a:r>
                      <a:r>
                        <a:rPr lang="en-US" sz="1600" b="0">
                          <a:effectLst/>
                          <a:latin typeface="+mn-lt"/>
                        </a:rPr>
                        <a:t> request.</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147373089"/>
                  </a:ext>
                </a:extLst>
              </a:tr>
              <a:tr h="110808">
                <a:tc>
                  <a:txBody>
                    <a:bodyPr/>
                    <a:lstStyle/>
                    <a:p>
                      <a:pPr fontAlgn="t" latinLnBrk="0"/>
                      <a:r>
                        <a:rPr lang="en-US" sz="1600" b="0">
                          <a:effectLst/>
                          <a:latin typeface="+mn-lt"/>
                        </a:rPr>
                        <a:t>Long polling wait time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maximum long polling wait time is 20 seconds.</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590661002"/>
                  </a:ext>
                </a:extLst>
              </a:tr>
              <a:tr h="184475">
                <a:tc>
                  <a:txBody>
                    <a:bodyPr/>
                    <a:lstStyle/>
                    <a:p>
                      <a:pPr fontAlgn="t" latinLnBrk="0"/>
                      <a:r>
                        <a:rPr lang="en-US" sz="1600" b="0">
                          <a:effectLst/>
                          <a:latin typeface="+mn-lt"/>
                        </a:rPr>
                        <a:t>Message groups</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There is no quota to the number of message groups within a FIFO queue.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885374580"/>
                  </a:ext>
                </a:extLst>
              </a:tr>
              <a:tr h="184475">
                <a:tc>
                  <a:txBody>
                    <a:bodyPr/>
                    <a:lstStyle/>
                    <a:p>
                      <a:pPr fontAlgn="t" latinLnBrk="0"/>
                      <a:r>
                        <a:rPr lang="en-US" sz="1600" b="0">
                          <a:effectLst/>
                          <a:latin typeface="+mn-lt"/>
                        </a:rPr>
                        <a:t>Messages per queue (backlog)</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number of messages that an Amazon SQS queue can store is unlimited.</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81419878"/>
                  </a:ext>
                </a:extLst>
              </a:tr>
              <a:tr h="321995">
                <a:tc rowSpan="2">
                  <a:txBody>
                    <a:bodyPr/>
                    <a:lstStyle/>
                    <a:p>
                      <a:pPr fontAlgn="t" latinLnBrk="0"/>
                      <a:r>
                        <a:rPr lang="en-US" sz="1600" b="0">
                          <a:effectLst/>
                          <a:latin typeface="+mn-lt"/>
                        </a:rPr>
                        <a:t>Messages per queue (in flight)</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For most standard queues (depending on queue traffic and message backlog), there can be a maximum of approximately 120,000 inflight messages.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331402228"/>
                  </a:ext>
                </a:extLst>
              </a:tr>
              <a:tr h="215016">
                <a:tc vMerge="1">
                  <a:txBody>
                    <a:bodyPr/>
                    <a:lstStyle/>
                    <a:p>
                      <a:endParaRPr lang="en-US"/>
                    </a:p>
                  </a:txBody>
                  <a:tcPr/>
                </a:tc>
                <a:tc>
                  <a:txBody>
                    <a:bodyPr/>
                    <a:lstStyle/>
                    <a:p>
                      <a:pPr fontAlgn="t" latinLnBrk="0"/>
                      <a:r>
                        <a:rPr lang="en-US" sz="1600" b="0" u="none" strike="noStrike" dirty="0">
                          <a:effectLst/>
                          <a:latin typeface="+mn-lt"/>
                        </a:rPr>
                        <a:t>For FIFO queues, there can be a maximum of 20,000 inflight messages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690549073"/>
                  </a:ext>
                </a:extLst>
              </a:tr>
              <a:tr h="500716">
                <a:tc rowSpan="2">
                  <a:txBody>
                    <a:bodyPr/>
                    <a:lstStyle/>
                    <a:p>
                      <a:pPr fontAlgn="t" latinLnBrk="0"/>
                      <a:r>
                        <a:rPr lang="en-US" sz="1600" b="0">
                          <a:effectLst/>
                          <a:latin typeface="+mn-lt"/>
                        </a:rPr>
                        <a:t>Queue name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effectLst/>
                          <a:latin typeface="+mn-lt"/>
                        </a:rPr>
                        <a:t>A queue name can have up to 80 characters. Alphanumeric characters, hyphens (-), and underscores (_). Queue names are case-sensitive.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378102497"/>
                  </a:ext>
                </a:extLst>
              </a:tr>
              <a:tr h="342555">
                <a:tc vMerge="1">
                  <a:txBody>
                    <a:bodyPr/>
                    <a:lstStyle/>
                    <a:p>
                      <a:endParaRPr lang="en-US"/>
                    </a:p>
                  </a:txBody>
                  <a:tcPr/>
                </a:tc>
                <a:tc>
                  <a:txBody>
                    <a:bodyPr/>
                    <a:lstStyle/>
                    <a:p>
                      <a:pPr fontAlgn="t" latinLnBrk="0"/>
                      <a:r>
                        <a:rPr lang="en-US" sz="1600" b="0" u="none" strike="noStrike" dirty="0">
                          <a:effectLst/>
                          <a:latin typeface="+mn-lt"/>
                        </a:rPr>
                        <a:t>The name of a FIFO queue must end with the .</a:t>
                      </a:r>
                      <a:r>
                        <a:rPr lang="en-US" sz="1600" b="0" u="none" strike="noStrike" dirty="0" err="1">
                          <a:effectLst/>
                          <a:latin typeface="+mn-lt"/>
                        </a:rPr>
                        <a:t>fifo</a:t>
                      </a:r>
                      <a:r>
                        <a:rPr lang="en-US" sz="1600" b="0" u="none" strike="noStrike" dirty="0">
                          <a:effectLst/>
                          <a:latin typeface="+mn-lt"/>
                        </a:rPr>
                        <a:t> suffix. The suffix counts towards the 80-character queue name quota.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870220831"/>
                  </a:ext>
                </a:extLst>
              </a:tr>
              <a:tr h="184475">
                <a:tc rowSpan="3">
                  <a:txBody>
                    <a:bodyPr/>
                    <a:lstStyle/>
                    <a:p>
                      <a:pPr fontAlgn="t" latinLnBrk="0"/>
                      <a:r>
                        <a:rPr lang="en-US" sz="1600" b="0" dirty="0">
                          <a:effectLst/>
                          <a:latin typeface="+mn-lt"/>
                        </a:rPr>
                        <a:t>Queue tag</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mn-lt"/>
                        </a:rPr>
                        <a:t>We don't recommend adding more than 50 tags to a queue.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288014694"/>
                  </a:ext>
                </a:extLst>
              </a:tr>
              <a:tr h="110808">
                <a:tc vMerge="1">
                  <a:txBody>
                    <a:bodyPr/>
                    <a:lstStyle/>
                    <a:p>
                      <a:endParaRPr lang="en-US"/>
                    </a:p>
                  </a:txBody>
                  <a:tcPr/>
                </a:tc>
                <a:tc>
                  <a:txBody>
                    <a:bodyPr/>
                    <a:lstStyle/>
                    <a:p>
                      <a:pPr fontAlgn="t" latinLnBrk="0"/>
                      <a:r>
                        <a:rPr lang="en-US" sz="1600" b="0">
                          <a:effectLst/>
                          <a:latin typeface="+mn-lt"/>
                        </a:rPr>
                        <a:t>The tag Key is required, but the tag Value is optional.</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650263825"/>
                  </a:ext>
                </a:extLst>
              </a:tr>
              <a:tr h="110808">
                <a:tc vMerge="1">
                  <a:txBody>
                    <a:bodyPr/>
                    <a:lstStyle/>
                    <a:p>
                      <a:endParaRPr lang="en-US"/>
                    </a:p>
                  </a:txBody>
                  <a:tcPr/>
                </a:tc>
                <a:tc>
                  <a:txBody>
                    <a:bodyPr/>
                    <a:lstStyle/>
                    <a:p>
                      <a:pPr fontAlgn="t" latinLnBrk="0"/>
                      <a:r>
                        <a:rPr lang="en-US" sz="1600" b="0" dirty="0">
                          <a:effectLst/>
                          <a:latin typeface="+mn-lt"/>
                        </a:rPr>
                        <a:t>The tag Key and tag Value are case-sensitive.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76601193"/>
                  </a:ext>
                </a:extLst>
              </a:tr>
            </a:tbl>
          </a:graphicData>
        </a:graphic>
      </p:graphicFrame>
    </p:spTree>
    <p:extLst>
      <p:ext uri="{BB962C8B-B14F-4D97-AF65-F5344CB8AC3E}">
        <p14:creationId xmlns:p14="http://schemas.microsoft.com/office/powerpoint/2010/main" val="2379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Limits. Messages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graphicFrame>
        <p:nvGraphicFramePr>
          <p:cNvPr id="6" name="Table 5">
            <a:extLst>
              <a:ext uri="{FF2B5EF4-FFF2-40B4-BE49-F238E27FC236}">
                <a16:creationId xmlns:a16="http://schemas.microsoft.com/office/drawing/2014/main" id="{414242E6-D1B8-574C-B937-7E5F6B516D35}"/>
              </a:ext>
            </a:extLst>
          </p:cNvPr>
          <p:cNvGraphicFramePr>
            <a:graphicFrameLocks noGrp="1"/>
          </p:cNvGraphicFramePr>
          <p:nvPr>
            <p:extLst>
              <p:ext uri="{D42A27DB-BD31-4B8C-83A1-F6EECF244321}">
                <p14:modId xmlns:p14="http://schemas.microsoft.com/office/powerpoint/2010/main" val="2522040464"/>
              </p:ext>
            </p:extLst>
          </p:nvPr>
        </p:nvGraphicFramePr>
        <p:xfrm>
          <a:off x="1191228" y="1868797"/>
          <a:ext cx="10162572" cy="4435363"/>
        </p:xfrm>
        <a:graphic>
          <a:graphicData uri="http://schemas.openxmlformats.org/drawingml/2006/table">
            <a:tbl>
              <a:tblPr/>
              <a:tblGrid>
                <a:gridCol w="2142656">
                  <a:extLst>
                    <a:ext uri="{9D8B030D-6E8A-4147-A177-3AD203B41FA5}">
                      <a16:colId xmlns:a16="http://schemas.microsoft.com/office/drawing/2014/main" val="3397644529"/>
                    </a:ext>
                  </a:extLst>
                </a:gridCol>
                <a:gridCol w="8019916">
                  <a:extLst>
                    <a:ext uri="{9D8B030D-6E8A-4147-A177-3AD203B41FA5}">
                      <a16:colId xmlns:a16="http://schemas.microsoft.com/office/drawing/2014/main" val="1078059479"/>
                    </a:ext>
                  </a:extLst>
                </a:gridCol>
              </a:tblGrid>
              <a:tr h="231038">
                <a:tc>
                  <a:txBody>
                    <a:bodyPr/>
                    <a:lstStyle/>
                    <a:p>
                      <a:pPr algn="l" fontAlgn="t" latinLnBrk="0"/>
                      <a:r>
                        <a:rPr lang="en-US" sz="1600" b="1">
                          <a:solidFill>
                            <a:srgbClr val="545B64"/>
                          </a:solidFill>
                          <a:effectLst/>
                          <a:latin typeface="+mn-lt"/>
                        </a:rPr>
                        <a:t>Quota</a:t>
                      </a:r>
                    </a:p>
                  </a:txBody>
                  <a:tcPr marL="26213" marR="26213" marT="13106" marB="13106">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rgbClr val="545B64"/>
                          </a:solidFill>
                          <a:effectLst/>
                          <a:latin typeface="+mn-lt"/>
                        </a:rPr>
                        <a:t>Description</a:t>
                      </a:r>
                    </a:p>
                  </a:txBody>
                  <a:tcPr marL="26213" marR="26213" marT="13106" marB="13106">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2244846282"/>
                  </a:ext>
                </a:extLst>
              </a:tr>
              <a:tr h="231038">
                <a:tc>
                  <a:txBody>
                    <a:bodyPr/>
                    <a:lstStyle/>
                    <a:p>
                      <a:pPr fontAlgn="t" latinLnBrk="0"/>
                      <a:r>
                        <a:rPr lang="en-US" sz="1600" b="0" dirty="0">
                          <a:effectLst/>
                          <a:latin typeface="+mn-lt"/>
                        </a:rPr>
                        <a:t>Message attributes</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A message can contain up to 10 metadata attributes.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52934789"/>
                  </a:ext>
                </a:extLst>
              </a:tr>
              <a:tr h="236035">
                <a:tc>
                  <a:txBody>
                    <a:bodyPr/>
                    <a:lstStyle/>
                    <a:p>
                      <a:pPr fontAlgn="t" latinLnBrk="0"/>
                      <a:r>
                        <a:rPr lang="en-US" sz="1600" b="0">
                          <a:effectLst/>
                          <a:latin typeface="+mn-lt"/>
                        </a:rPr>
                        <a:t>Message batch</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A single message batch request can include a maximum of 10 messages. </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530281939"/>
                  </a:ext>
                </a:extLst>
              </a:tr>
              <a:tr h="236614">
                <a:tc>
                  <a:txBody>
                    <a:bodyPr/>
                    <a:lstStyle/>
                    <a:p>
                      <a:pPr fontAlgn="t" latinLnBrk="0"/>
                      <a:r>
                        <a:rPr lang="en-US" sz="1600" b="0">
                          <a:effectLst/>
                          <a:latin typeface="+mn-lt"/>
                        </a:rPr>
                        <a:t>Message content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A message can include only XML, JSON, and unformatted text.</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692701404"/>
                  </a:ext>
                </a:extLst>
              </a:tr>
              <a:tr h="271803">
                <a:tc>
                  <a:txBody>
                    <a:bodyPr/>
                    <a:lstStyle/>
                    <a:p>
                      <a:pPr fontAlgn="t" latinLnBrk="0"/>
                      <a:r>
                        <a:rPr lang="en-US" sz="1600" b="0" dirty="0">
                          <a:effectLst/>
                          <a:latin typeface="+mn-lt"/>
                        </a:rPr>
                        <a:t>Message retention</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Default 4 days. The minimum is 60 seconds. The maximum is 14 days.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452401261"/>
                  </a:ext>
                </a:extLst>
              </a:tr>
              <a:tr h="339069">
                <a:tc rowSpan="2">
                  <a:txBody>
                    <a:bodyPr/>
                    <a:lstStyle/>
                    <a:p>
                      <a:pPr fontAlgn="t" latinLnBrk="0"/>
                      <a:r>
                        <a:rPr lang="en-US" sz="1600" b="0" dirty="0">
                          <a:effectLst/>
                          <a:latin typeface="+mn-lt"/>
                        </a:rPr>
                        <a:t>Message throughput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Standard queues support a nearly unlimited number of API calls per second, per API action.</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342994008"/>
                  </a:ext>
                </a:extLst>
              </a:tr>
              <a:tr h="702653">
                <a:tc vMerge="1">
                  <a:txBody>
                    <a:bodyPr/>
                    <a:lstStyle/>
                    <a:p>
                      <a:endParaRPr lang="en-US"/>
                    </a:p>
                  </a:txBody>
                  <a:tcPr/>
                </a:tc>
                <a:tc>
                  <a:txBody>
                    <a:bodyPr/>
                    <a:lstStyle/>
                    <a:p>
                      <a:pPr fontAlgn="t" latinLnBrk="0"/>
                      <a:r>
                        <a:rPr lang="en-US" sz="1600" b="0" u="none" strike="noStrike" dirty="0">
                          <a:effectLst/>
                          <a:latin typeface="+mn-lt"/>
                        </a:rPr>
                        <a:t>FIFO queues</a:t>
                      </a:r>
                    </a:p>
                    <a:p>
                      <a:pPr fontAlgn="t" latinLnBrk="0">
                        <a:buFont typeface="Arial" panose="020B0604020202020204" pitchFamily="34" charset="0"/>
                        <a:buChar char="•"/>
                      </a:pPr>
                      <a:r>
                        <a:rPr lang="en-US" sz="1600" b="0" u="none" strike="noStrike" dirty="0">
                          <a:effectLst/>
                          <a:latin typeface="+mn-lt"/>
                        </a:rPr>
                        <a:t>If you use </a:t>
                      </a:r>
                      <a:r>
                        <a:rPr lang="en-US" sz="1600" b="0" u="none" strike="noStrike" dirty="0">
                          <a:effectLst/>
                          <a:latin typeface="+mn-lt"/>
                          <a:hlinkClick r:id="rId2"/>
                        </a:rPr>
                        <a:t>batching</a:t>
                      </a:r>
                      <a:r>
                        <a:rPr lang="en-US" sz="1600" b="0" u="none" strike="noStrike" dirty="0">
                          <a:effectLst/>
                          <a:latin typeface="+mn-lt"/>
                        </a:rPr>
                        <a:t>, FIFO queues support up to 3,000 transactions per second. </a:t>
                      </a:r>
                    </a:p>
                    <a:p>
                      <a:pPr fontAlgn="t" latinLnBrk="0">
                        <a:buFont typeface="Arial" panose="020B0604020202020204" pitchFamily="34" charset="0"/>
                        <a:buChar char="•"/>
                      </a:pPr>
                      <a:r>
                        <a:rPr lang="en-US" sz="1600" b="0" u="none" strike="noStrike" dirty="0">
                          <a:effectLst/>
                          <a:latin typeface="+mn-lt"/>
                        </a:rPr>
                        <a:t>Without batching, FIFO queues support up to 300 API calls per second.</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121595725"/>
                  </a:ext>
                </a:extLst>
              </a:tr>
              <a:tr h="237348">
                <a:tc>
                  <a:txBody>
                    <a:bodyPr/>
                    <a:lstStyle/>
                    <a:p>
                      <a:pPr fontAlgn="t" latinLnBrk="0"/>
                      <a:r>
                        <a:rPr lang="en-US" sz="1600" b="0">
                          <a:effectLst/>
                          <a:latin typeface="+mn-lt"/>
                        </a:rPr>
                        <a:t>Message timer</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default (minimum) delay for a message is 0 seconds. The maximum is 15 minutes.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78830764"/>
                  </a:ext>
                </a:extLst>
              </a:tr>
              <a:tr h="745951">
                <a:tc>
                  <a:txBody>
                    <a:bodyPr/>
                    <a:lstStyle/>
                    <a:p>
                      <a:pPr fontAlgn="t" latinLnBrk="0"/>
                      <a:r>
                        <a:rPr lang="en-US" sz="1600" b="0">
                          <a:effectLst/>
                          <a:latin typeface="+mn-lt"/>
                        </a:rPr>
                        <a:t>Message size</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The minimum message size is 1 byte (1 character). The maximum is 256 KB.</a:t>
                      </a:r>
                    </a:p>
                    <a:p>
                      <a:pPr fontAlgn="t" latinLnBrk="0"/>
                      <a:r>
                        <a:rPr lang="en-US" sz="1600" b="0" u="none" strike="noStrike" dirty="0">
                          <a:effectLst/>
                          <a:latin typeface="+mn-lt"/>
                        </a:rPr>
                        <a:t>To send messages larger than 256 KB, you can use SQS message that contains a reference to a message payload in Amazon S3. The maximum payload size is 2 GB.</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26730732"/>
                  </a:ext>
                </a:extLst>
              </a:tr>
              <a:tr h="280116">
                <a:tc>
                  <a:txBody>
                    <a:bodyPr/>
                    <a:lstStyle/>
                    <a:p>
                      <a:pPr fontAlgn="t" latinLnBrk="0"/>
                      <a:r>
                        <a:rPr lang="en-US" sz="1600" b="0">
                          <a:effectLst/>
                          <a:latin typeface="+mn-lt"/>
                        </a:rPr>
                        <a:t>Message visibility timeout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The default visibility timeout is 30 seconds. The minimum is 0 seconds. The maximum is 12 hours.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35381492"/>
                  </a:ext>
                </a:extLst>
              </a:tr>
              <a:tr h="237348">
                <a:tc>
                  <a:txBody>
                    <a:bodyPr/>
                    <a:lstStyle/>
                    <a:p>
                      <a:pPr fontAlgn="t" latinLnBrk="0"/>
                      <a:r>
                        <a:rPr lang="en-US" sz="1600" b="0">
                          <a:effectLst/>
                          <a:latin typeface="+mn-lt"/>
                        </a:rPr>
                        <a:t>Policy information</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The maximum quota is 8,192 bytes, 20 statements, 50 principals, or 10 conditions.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474112008"/>
                  </a:ext>
                </a:extLst>
              </a:tr>
            </a:tbl>
          </a:graphicData>
        </a:graphic>
      </p:graphicFrame>
    </p:spTree>
    <p:extLst>
      <p:ext uri="{BB962C8B-B14F-4D97-AF65-F5344CB8AC3E}">
        <p14:creationId xmlns:p14="http://schemas.microsoft.com/office/powerpoint/2010/main" val="34368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337222" y="1793110"/>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sp>
        <p:nvSpPr>
          <p:cNvPr id="6" name="Content Placeholder 4">
            <a:extLst>
              <a:ext uri="{FF2B5EF4-FFF2-40B4-BE49-F238E27FC236}">
                <a16:creationId xmlns:a16="http://schemas.microsoft.com/office/drawing/2014/main" id="{3795A8B3-47FA-49DA-8486-639933DBCCCC}"/>
              </a:ext>
            </a:extLst>
          </p:cNvPr>
          <p:cNvSpPr txBox="1">
            <a:spLocks/>
          </p:cNvSpPr>
          <p:nvPr/>
        </p:nvSpPr>
        <p:spPr>
          <a:xfrm>
            <a:off x="1352776" y="1752619"/>
            <a:ext cx="9236395" cy="4320142"/>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Amazon Cognito user pools</a:t>
            </a:r>
          </a:p>
          <a:p>
            <a:r>
              <a:rPr lang="en-US" sz="2000" dirty="0">
                <a:latin typeface="+mn-lt"/>
              </a:rPr>
              <a:t>Access AWS Resources</a:t>
            </a:r>
          </a:p>
          <a:p>
            <a:r>
              <a:rPr lang="en-US" sz="2000" dirty="0">
                <a:latin typeface="+mn-lt"/>
              </a:rPr>
              <a:t>Social sign-in with Facebook, Google, and Login with Amazon</a:t>
            </a:r>
          </a:p>
          <a:p>
            <a:r>
              <a:rPr lang="en-US" sz="2000" dirty="0">
                <a:latin typeface="+mn-lt"/>
              </a:rPr>
              <a:t>SAML or OpenID Connect (OIDC) providers</a:t>
            </a:r>
          </a:p>
          <a:p>
            <a:r>
              <a:rPr lang="en-US" sz="2000" dirty="0">
                <a:latin typeface="+mn-lt"/>
              </a:rPr>
              <a:t>Developer authenticated identities</a:t>
            </a:r>
          </a:p>
          <a:p>
            <a:r>
              <a:rPr lang="en-US" sz="2000" dirty="0">
                <a:latin typeface="+mn-lt"/>
              </a:rPr>
              <a:t>IAM Roles relation</a:t>
            </a:r>
          </a:p>
          <a:p>
            <a:r>
              <a:rPr lang="en-US" sz="2000" dirty="0">
                <a:latin typeface="+mn-lt"/>
              </a:rPr>
              <a:t>Cognito Streams</a:t>
            </a:r>
          </a:p>
          <a:p>
            <a:r>
              <a:rPr lang="en-US" sz="2000" dirty="0">
                <a:latin typeface="+mn-lt"/>
              </a:rPr>
              <a:t>Cognito Events</a:t>
            </a:r>
          </a:p>
          <a:p>
            <a:endParaRPr lang="en-US" sz="3200" dirty="0">
              <a:latin typeface="+mn-lt"/>
            </a:endParaRPr>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56</a:t>
            </a:fld>
            <a:endParaRPr lang="ru-RU"/>
          </a:p>
        </p:txBody>
      </p:sp>
      <p:sp>
        <p:nvSpPr>
          <p:cNvPr id="6" name="Content Placeholder 4">
            <a:extLst>
              <a:ext uri="{FF2B5EF4-FFF2-40B4-BE49-F238E27FC236}">
                <a16:creationId xmlns:a16="http://schemas.microsoft.com/office/drawing/2014/main" id="{9A639D96-5AA6-4394-A8BA-82213D221F72}"/>
              </a:ext>
            </a:extLst>
          </p:cNvPr>
          <p:cNvSpPr txBox="1">
            <a:spLocks/>
          </p:cNvSpPr>
          <p:nvPr/>
        </p:nvSpPr>
        <p:spPr>
          <a:xfrm>
            <a:off x="1334654" y="1810610"/>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OAuth flows</a:t>
            </a:r>
          </a:p>
          <a:p>
            <a:pPr lvl="1"/>
            <a:r>
              <a:rPr lang="en-US" sz="2000" dirty="0">
                <a:latin typeface="+mn-lt"/>
              </a:rPr>
              <a:t>Authorization Code</a:t>
            </a:r>
          </a:p>
          <a:p>
            <a:pPr lvl="1"/>
            <a:r>
              <a:rPr lang="en-US" sz="2000" dirty="0">
                <a:latin typeface="+mn-lt"/>
              </a:rPr>
              <a:t>Implicit</a:t>
            </a:r>
          </a:p>
          <a:p>
            <a:pPr lvl="1"/>
            <a:r>
              <a:rPr lang="en-US" sz="2000" dirty="0">
                <a:latin typeface="+mn-lt"/>
              </a:rPr>
              <a:t>Client credentials</a:t>
            </a:r>
          </a:p>
          <a:p>
            <a:r>
              <a:rPr lang="en-US" sz="2000" dirty="0">
                <a:latin typeface="+mn-lt"/>
              </a:rPr>
              <a:t>Custom scopes</a:t>
            </a:r>
          </a:p>
          <a:p>
            <a:endParaRPr lang="en-US" sz="3200" dirty="0">
              <a:latin typeface="+mn-lt"/>
            </a:endParaRPr>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57</a:t>
            </a:fld>
            <a:endParaRPr lang="ru-RU"/>
          </a:p>
        </p:txBody>
      </p:sp>
      <p:sp>
        <p:nvSpPr>
          <p:cNvPr id="5" name="Content Placeholder 4">
            <a:extLst>
              <a:ext uri="{FF2B5EF4-FFF2-40B4-BE49-F238E27FC236}">
                <a16:creationId xmlns:a16="http://schemas.microsoft.com/office/drawing/2014/main" id="{B7FD387B-C082-4B6A-97AF-2C0D5DF22956}"/>
              </a:ext>
            </a:extLst>
          </p:cNvPr>
          <p:cNvSpPr txBox="1">
            <a:spLocks/>
          </p:cNvSpPr>
          <p:nvPr/>
        </p:nvSpPr>
        <p:spPr>
          <a:xfrm>
            <a:off x="135041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Serverless Security</a:t>
            </a:r>
          </a:p>
          <a:p>
            <a:r>
              <a:rPr lang="en-US" sz="2000" dirty="0">
                <a:latin typeface="+mn-lt"/>
              </a:rPr>
              <a:t>Identity Pool is Free</a:t>
            </a:r>
          </a:p>
          <a:p>
            <a:r>
              <a:rPr lang="en-US" sz="2000" dirty="0">
                <a:latin typeface="+mn-lt"/>
              </a:rPr>
              <a:t>User Pool</a:t>
            </a:r>
          </a:p>
          <a:p>
            <a:pPr lvl="1"/>
            <a:r>
              <a:rPr lang="en-US" sz="2000" dirty="0">
                <a:latin typeface="+mn-lt"/>
              </a:rPr>
              <a:t>Pay per monthly active users (MAUs)</a:t>
            </a:r>
          </a:p>
          <a:p>
            <a:r>
              <a:rPr lang="en-US" sz="2000" dirty="0">
                <a:latin typeface="+mn-lt"/>
              </a:rPr>
              <a:t>User Data Storage</a:t>
            </a:r>
          </a:p>
          <a:p>
            <a:pPr lvl="1"/>
            <a:r>
              <a:rPr lang="en-US" sz="2000" dirty="0">
                <a:latin typeface="+mn-lt"/>
              </a:rPr>
              <a:t>Pay per sync operations</a:t>
            </a:r>
          </a:p>
          <a:p>
            <a:pPr lvl="1"/>
            <a:r>
              <a:rPr lang="en-US" sz="2000" dirty="0">
                <a:latin typeface="+mn-lt"/>
              </a:rPr>
              <a:t>Pay per sync store</a:t>
            </a:r>
          </a:p>
          <a:p>
            <a:endParaRPr lang="en-US" sz="3200" dirty="0">
              <a:latin typeface="+mn-lt"/>
            </a:endParaRPr>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58</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59</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60</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61</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62</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63</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64</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65</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66</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67</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68</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69</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5" name="Picture 4">
            <a:extLst>
              <a:ext uri="{FF2B5EF4-FFF2-40B4-BE49-F238E27FC236}">
                <a16:creationId xmlns:a16="http://schemas.microsoft.com/office/drawing/2014/main" id="{713F7C1A-1052-7340-9103-E42EE4DAD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743" y="1898214"/>
            <a:ext cx="46101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70</a:t>
            </a:fld>
            <a:endParaRPr lang="ru-RU"/>
          </a:p>
        </p:txBody>
      </p:sp>
      <p:pic>
        <p:nvPicPr>
          <p:cNvPr id="1026" name="Picture 2">
            <a:extLst>
              <a:ext uri="{FF2B5EF4-FFF2-40B4-BE49-F238E27FC236}">
                <a16:creationId xmlns:a16="http://schemas.microsoft.com/office/drawing/2014/main" id="{243FDCD5-5FFC-9A46-B159-8376DDB14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7" t="5446" r="5222" b="5540"/>
          <a:stretch/>
        </p:blipFill>
        <p:spPr bwMode="auto">
          <a:xfrm>
            <a:off x="2472744" y="1373664"/>
            <a:ext cx="8654604" cy="548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71</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2674115" y="3287297"/>
            <a:ext cx="7975300" cy="1221061"/>
          </a:xfrm>
        </p:spPr>
        <p:txBody>
          <a:bodyPr>
            <a:normAutofit/>
          </a:bodyPr>
          <a:lstStyle/>
          <a:p>
            <a:pPr marL="0" indent="0">
              <a:buNone/>
            </a:pPr>
            <a:r>
              <a:rPr lang="en-US" sz="2400" dirty="0">
                <a:hlinkClick r:id="rId2"/>
              </a:rPr>
              <a:t>https://github.com/illiasaveliev/image-viewer-containers</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Problem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6" name="Picture 5">
            <a:extLst>
              <a:ext uri="{FF2B5EF4-FFF2-40B4-BE49-F238E27FC236}">
                <a16:creationId xmlns:a16="http://schemas.microsoft.com/office/drawing/2014/main" id="{6B83EEAC-D2AC-9945-9250-53A0EF4BE9D3}"/>
              </a:ext>
            </a:extLst>
          </p:cNvPr>
          <p:cNvPicPr>
            <a:picLocks noChangeAspect="1"/>
          </p:cNvPicPr>
          <p:nvPr/>
        </p:nvPicPr>
        <p:blipFill rotWithShape="1">
          <a:blip r:embed="rId2"/>
          <a:srcRect l="4081" t="11768" r="3636" b="11709"/>
          <a:stretch/>
        </p:blipFill>
        <p:spPr>
          <a:xfrm>
            <a:off x="1620076" y="1757363"/>
            <a:ext cx="9396216" cy="4371974"/>
          </a:xfrm>
          <a:prstGeom prst="rect">
            <a:avLst/>
          </a:prstGeom>
        </p:spPr>
      </p:pic>
    </p:spTree>
    <p:extLst>
      <p:ext uri="{BB962C8B-B14F-4D97-AF65-F5344CB8AC3E}">
        <p14:creationId xmlns:p14="http://schemas.microsoft.com/office/powerpoint/2010/main" val="30527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Orchestration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7" name="Picture 2">
            <a:extLst>
              <a:ext uri="{FF2B5EF4-FFF2-40B4-BE49-F238E27FC236}">
                <a16:creationId xmlns:a16="http://schemas.microsoft.com/office/drawing/2014/main" id="{642C6FD5-7007-DE4A-BE67-3386249A9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808" y="2224088"/>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A2F9ACB-6B2E-824B-BE83-AD8E72CCB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24088"/>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C0002EF-C62E-DE46-BE0E-271E0166B7C3}"/>
              </a:ext>
            </a:extLst>
          </p:cNvPr>
          <p:cNvPicPr>
            <a:picLocks noChangeAspect="1"/>
          </p:cNvPicPr>
          <p:nvPr/>
        </p:nvPicPr>
        <p:blipFill>
          <a:blip r:embed="rId4"/>
          <a:stretch>
            <a:fillRect/>
          </a:stretch>
        </p:blipFill>
        <p:spPr>
          <a:xfrm>
            <a:off x="8385456" y="2321283"/>
            <a:ext cx="3205423" cy="3158410"/>
          </a:xfrm>
          <a:prstGeom prst="rect">
            <a:avLst/>
          </a:prstGeom>
        </p:spPr>
      </p:pic>
    </p:spTree>
    <p:extLst>
      <p:ext uri="{BB962C8B-B14F-4D97-AF65-F5344CB8AC3E}">
        <p14:creationId xmlns:p14="http://schemas.microsoft.com/office/powerpoint/2010/main" val="17979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2.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53DB2E83-1D17-4B95-BA0D-495509BD3C5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4149</TotalTime>
  <Words>2769</Words>
  <Application>Microsoft Macintosh PowerPoint</Application>
  <PresentationFormat>Widescreen</PresentationFormat>
  <Paragraphs>608</Paragraphs>
  <Slides>72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Oswald</vt:lpstr>
      <vt:lpstr>Roboto</vt:lpstr>
      <vt:lpstr>AmazonEmberBold</vt:lpstr>
      <vt:lpstr>Calibri</vt:lpstr>
      <vt:lpstr>Wingdings</vt:lpstr>
      <vt:lpstr>inherit</vt:lpstr>
      <vt:lpstr>AmazonEmber</vt:lpstr>
      <vt:lpstr>Arial</vt:lpstr>
      <vt:lpstr>Roboto Condensed</vt:lpstr>
      <vt:lpstr>Sigma Software</vt:lpstr>
      <vt:lpstr>SERVERLESS</vt:lpstr>
      <vt:lpstr>AGENDA —</vt:lpstr>
      <vt:lpstr>SERVERLESS —</vt:lpstr>
      <vt:lpstr>A SERVERLESS WORLD … —</vt:lpstr>
      <vt:lpstr>PowerPoint Presentation</vt:lpstr>
      <vt:lpstr>SERVERLESS. AWS Services —</vt:lpstr>
      <vt:lpstr>AWS Fargate —</vt:lpstr>
      <vt:lpstr>AWS Fargate. Problem —</vt:lpstr>
      <vt:lpstr>AWS Fargate. Orchestration —</vt:lpstr>
      <vt:lpstr>AWS Fargate. Amazon Container Services —</vt:lpstr>
      <vt:lpstr>AWS Fargate. ECS —</vt:lpstr>
      <vt:lpstr>AWS Fargate. ECS —</vt:lpstr>
      <vt:lpstr>AWS Fargate. ECS —</vt:lpstr>
      <vt:lpstr>AWS Fargate. Without Fargate —</vt:lpstr>
      <vt:lpstr>AWS Fargate —</vt:lpstr>
      <vt:lpstr>AWS Fargate. Intro —</vt:lpstr>
      <vt:lpstr>AWS Fargate. Use Cases —</vt:lpstr>
      <vt:lpstr>AWS Fargate. Primitives —</vt:lpstr>
      <vt:lpstr>AWS Fargate. Task Definition —</vt:lpstr>
      <vt:lpstr>AWS Fargate. Task CPU &amp; Memory —</vt:lpstr>
      <vt:lpstr>AWS Fargate. Permission tiers —</vt:lpstr>
      <vt:lpstr>AWS Fargate. Networking —</vt:lpstr>
      <vt:lpstr>AWS Fargate. Process and architecture —</vt:lpstr>
      <vt:lpstr>AWS Fargate. Monitoring —</vt:lpstr>
      <vt:lpstr>AWS Fargate. Storage —</vt:lpstr>
      <vt:lpstr>AWS Fargate. Pricing —</vt:lpstr>
      <vt:lpstr>AWS Fargate. Adjustable limits —</vt:lpstr>
      <vt:lpstr>AWS Fargate. Nonadjustable limits —</vt:lpstr>
      <vt:lpstr>AWS SQS —</vt:lpstr>
      <vt:lpstr>AWS SQS —</vt:lpstr>
      <vt:lpstr>AWS SQS. Offers —</vt:lpstr>
      <vt:lpstr>AWS SQS. Functionality —</vt:lpstr>
      <vt:lpstr>AWS SQS. Distributed —</vt:lpstr>
      <vt:lpstr>AWS SQS. Message lifecycle —</vt:lpstr>
      <vt:lpstr>AWS SQS. Queue Types —</vt:lpstr>
      <vt:lpstr>AWS SQS. Configuration —</vt:lpstr>
      <vt:lpstr>AWS SQS. Monitoring —</vt:lpstr>
      <vt:lpstr>AWS SQS. Pricing —</vt:lpstr>
      <vt:lpstr>AWS SQS. Limits. Queues —</vt:lpstr>
      <vt:lpstr>AWS SQS. Limits. Messages —</vt:lpstr>
      <vt:lpstr>AWS API Gateway —</vt:lpstr>
      <vt:lpstr>AWS API Gateway —</vt:lpstr>
      <vt:lpstr>AWS API Gateway. Overview —</vt:lpstr>
      <vt:lpstr>AWS API Gateway. Types —</vt:lpstr>
      <vt:lpstr>AWS API Gateway. Features —</vt:lpstr>
      <vt:lpstr>AWS API Gateway. Deployments —</vt:lpstr>
      <vt:lpstr>AWS API Gateway. Meter Usage —</vt:lpstr>
      <vt:lpstr>AWS API Gateway. Pricing —</vt:lpstr>
      <vt:lpstr>AWS API Gateway. Limits —</vt:lpstr>
      <vt:lpstr>AWS Cognito —</vt:lpstr>
      <vt:lpstr>AWS Cognito. Overview —</vt:lpstr>
      <vt:lpstr>AWS Cognito. Overview —</vt:lpstr>
      <vt:lpstr>AWS Cognito. User Pools —</vt:lpstr>
      <vt:lpstr>AWS Cognito. Identity Pools —</vt:lpstr>
      <vt:lpstr>AWS Cognito. Native Support —</vt:lpstr>
      <vt:lpstr>AWS Cognito. OAuth 2.0 —</vt:lpstr>
      <vt:lpstr>AWS Cognito. Summary —</vt:lpstr>
      <vt:lpstr>AWS CloudFormation —</vt:lpstr>
      <vt:lpstr>AWS CloudFormation at a Glance —</vt:lpstr>
      <vt:lpstr>AWS CloudFormation. Features —</vt:lpstr>
      <vt:lpstr>AWS CloudFormation. Stacks —</vt:lpstr>
      <vt:lpstr>AWS CloudFormation. Benefits and Tools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133</cp:revision>
  <dcterms:created xsi:type="dcterms:W3CDTF">2019-10-23T15:59:14Z</dcterms:created>
  <dcterms:modified xsi:type="dcterms:W3CDTF">2020-07-16T14:52:12Z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